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5" r:id="rId6"/>
    <p:sldId id="267" r:id="rId7"/>
    <p:sldId id="266" r:id="rId8"/>
    <p:sldId id="271" r:id="rId9"/>
    <p:sldId id="269" r:id="rId10"/>
    <p:sldId id="270" r:id="rId11"/>
    <p:sldId id="274" r:id="rId12"/>
    <p:sldId id="273" r:id="rId13"/>
    <p:sldId id="285" r:id="rId14"/>
    <p:sldId id="268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6" r:id="rId26"/>
    <p:sldId id="264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282"/>
    <a:srgbClr val="EFEFEF"/>
    <a:srgbClr val="0081B7"/>
    <a:srgbClr val="F0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868"/>
  </p:normalViewPr>
  <p:slideViewPr>
    <p:cSldViewPr snapToGrid="0" snapToObjects="1">
      <p:cViewPr varScale="1">
        <p:scale>
          <a:sx n="39" d="100"/>
          <a:sy n="39" d="100"/>
        </p:scale>
        <p:origin x="432" y="43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46403-FDAE-9A4C-B8D4-29A17587F41F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DD1F9-093D-6246-AD16-A3130603A93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776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D1F9-093D-6246-AD16-A3130603A93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582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D1F9-093D-6246-AD16-A3130603A93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10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6FDB-74E3-DA40-84F2-342E6250C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4B74A-09E3-154B-BC33-41288422E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2A19-84D7-D348-839E-72AB95A3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44765-2086-E74B-819F-72812B19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C603-1DE6-B54B-B241-C654A19E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17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8745-832B-1543-9FB2-E74D7972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09844-73CF-1146-B3B9-3E7E53D5A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4A186-C52B-1040-A0C5-C3BD7FD3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93456-2D27-2B4A-AA75-864AE303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0B05-1D77-D145-B24C-892B9734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2411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FDC27-DA35-A249-84E8-1C711CCC9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5F6C7-DABE-594E-B337-5CFDA3226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F6F8C-B799-9E4F-AB60-CA6FFC5C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C5506-5B3A-374B-93D3-BBC157D5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8F47-26C5-C740-91E0-CA7CBABF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613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41FA-5612-5547-95E9-1257C20B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A7837-2BE0-B646-824A-A913809F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338A5-6DDF-0349-8D10-07EED202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FCEF6-7292-D74C-869B-5B6A5008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DC063-55B2-B440-A980-749E881E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967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D956-FB9F-7F47-9CB1-1256BC2E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7925-E60C-3747-9B3D-262BB8567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149E1-6317-E845-A869-297C1043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0819B-E2E0-3E4A-BA46-F165C02D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DAD9-2BC9-594C-9793-EEF6F9F8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272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F75D-E296-E243-86F5-811D489C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CAC0-D2BB-B348-8726-21F6A019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C9D2E-67ED-F846-8B84-8A690751B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D9899-0018-D54F-9757-07694728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ED935-9ED9-6D47-B41F-94DCD11B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A16DB-3DD0-3545-AFB2-C1E0B585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564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67AA-4F9B-8E42-8DA7-FE0FE512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73A-130D-6D44-8583-0321E8631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2FA86-7320-8A4D-BF64-2410034A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EEB01-E903-A641-BB2F-DD3506816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5397E-FB6F-7147-AB65-58812DE8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7E203-C592-FA4B-ACBC-B7E8E2A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A7DA0-BF4E-434B-B5DD-860CA494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916D6-6F62-E54D-879B-DDA33C0B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80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425E-A4CF-694D-843B-5BFC0FA4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2891C-0D82-0D48-B350-8974F106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FBD5C-9746-A549-A4D0-9E636ACC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2ABA-D8F1-2441-9844-51896D16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976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8F0B6-D63D-DF4D-82F9-80C16D1D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E0BDB-A734-BF4E-961F-5AA1D54C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E650-B723-9E43-8A17-A141872A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57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8936-2226-C740-96DF-AD82C1D4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AA6F-F75E-B146-8365-DBE58FF8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B6287-3AFC-A446-83DA-393457149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AF872-B7E4-1342-B605-962B347B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D6213-F764-A94A-87EF-7BBB9CCC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4794B-9B00-F74F-9063-C746E199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451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1B3D-8218-B94E-9F5B-CDF38033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DCC1B-EBED-9E41-BA37-DC76B143D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AFE3F-1D68-1F4A-83AE-26C6C19FD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8190B-2765-234F-97E9-D6DF4D55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4DED7-15D4-9949-A581-282F56F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CBA3D-98CB-D944-BF51-FA85B998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36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513C8-AE0C-9047-A345-5DA22810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F414-82D9-0A4B-94C6-7A679A50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52805-BAAE-C840-86A5-93CBAF364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1BFC7-0E2A-3D45-8BEE-6842479193F0}" type="datetimeFigureOut">
              <a:rPr lang="en-KR" smtClean="0"/>
              <a:t>09/29/2020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B9EDC-5DF6-0544-84E8-E81002766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CB40C-C78F-1F45-ABCB-B558179A6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49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5.jp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en-can-I-use-Linear-SVM-instead-of-RBF-polynomial-or-a-sigmoid-kerne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iCbRZPrZA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en-can-I-use-Linear-SVM-instead-of-RBF-polynomial-or-a-sigmoid-kerne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E4D482-C68E-AA4A-8AED-582482560DC7}"/>
              </a:ext>
            </a:extLst>
          </p:cNvPr>
          <p:cNvSpPr txBox="1"/>
          <p:nvPr/>
        </p:nvSpPr>
        <p:spPr>
          <a:xfrm>
            <a:off x="4261104" y="2901696"/>
            <a:ext cx="36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2020_02 </a:t>
            </a:r>
            <a:r>
              <a:rPr lang="en-US" altLang="ko-KR" b="1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Kuggle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정규세션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_W4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2F73C-E384-B34C-837C-AFA7C5961BDD}"/>
              </a:ext>
            </a:extLst>
          </p:cNvPr>
          <p:cNvSpPr txBox="1"/>
          <p:nvPr/>
        </p:nvSpPr>
        <p:spPr>
          <a:xfrm>
            <a:off x="4261104" y="3488436"/>
            <a:ext cx="366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2020.09.29</a:t>
            </a:r>
            <a:endParaRPr lang="en-KR" sz="16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3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해결 방법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416815"/>
            <a:ext cx="302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모든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단어의 수를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1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증가시켜서 해결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! (Laplace estimator)</a:t>
            </a:r>
          </a:p>
          <a:p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189B24F0-CF81-4BF7-83E0-E9EEFBB56EE7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2E257-0D97-4E94-AAFC-31C36E4E596B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E5F17-87A4-4DAC-BD42-020CCCDC50C9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9D43BF-3E77-4205-A62D-B5910E4FA1CE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370A8E9-3C19-4FE2-9F55-C3152FCE7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2" t="29848" r="31392" b="11299"/>
          <a:stretch/>
        </p:blipFill>
        <p:spPr>
          <a:xfrm>
            <a:off x="4841639" y="1649941"/>
            <a:ext cx="6099987" cy="39755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F850C4-F64F-4F9C-BC23-5BBF765B36AC}"/>
              </a:ext>
            </a:extLst>
          </p:cNvPr>
          <p:cNvSpPr txBox="1"/>
          <p:nvPr/>
        </p:nvSpPr>
        <p:spPr>
          <a:xfrm>
            <a:off x="1079366" y="715808"/>
            <a:ext cx="205722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라플라스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3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스무딩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19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해결 방법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416815"/>
            <a:ext cx="3110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연속적이거나 값의 종류가 많아서 잘 나타나지 않는 자질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자질을 그룹화하여 카테고리 만들기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189B24F0-CF81-4BF7-83E0-E9EEFBB56EE7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2E257-0D97-4E94-AAFC-31C36E4E596B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E5F17-87A4-4DAC-BD42-020CCCDC50C9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9D43BF-3E77-4205-A62D-B5910E4FA1CE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5F850C4-F64F-4F9C-BC23-5BBF765B36AC}"/>
              </a:ext>
            </a:extLst>
          </p:cNvPr>
          <p:cNvSpPr txBox="1"/>
          <p:nvPr/>
        </p:nvSpPr>
        <p:spPr>
          <a:xfrm>
            <a:off x="1079366" y="715808"/>
            <a:ext cx="205722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If 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연속형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D4A02-AA78-479E-8483-D88D608FD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5" t="43638" r="22784" b="11649"/>
          <a:stretch/>
        </p:blipFill>
        <p:spPr>
          <a:xfrm>
            <a:off x="4591001" y="2597727"/>
            <a:ext cx="6508234" cy="3066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213EEE-BDBD-49B1-B9BD-B2FFDCC8ED4B}"/>
              </a:ext>
            </a:extLst>
          </p:cNvPr>
          <p:cNvSpPr txBox="1"/>
          <p:nvPr/>
        </p:nvSpPr>
        <p:spPr>
          <a:xfrm>
            <a:off x="4591001" y="1729398"/>
            <a:ext cx="4039887" cy="353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시간 자질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483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장단점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416815"/>
            <a:ext cx="3023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간단하고 빠르다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데이터가 커도 잘 작동한다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예측에 필요한 </a:t>
            </a:r>
            <a:r>
              <a:rPr lang="ko-KR" altLang="en-US" sz="1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확률값을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얻기 쉽다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소스 이미지 보기">
            <a:extLst>
              <a:ext uri="{FF2B5EF4-FFF2-40B4-BE49-F238E27FC236}">
                <a16:creationId xmlns:a16="http://schemas.microsoft.com/office/drawing/2014/main" id="{7B7C4FAB-B5FC-4515-A56B-44B0F2BCF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 b="7017"/>
          <a:stretch/>
        </p:blipFill>
        <p:spPr bwMode="auto">
          <a:xfrm>
            <a:off x="4806643" y="1620252"/>
            <a:ext cx="6076950" cy="40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189B24F0-CF81-4BF7-83E0-E9EEFBB56EE7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2E257-0D97-4E94-AAFC-31C36E4E596B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E5F17-87A4-4DAC-BD42-020CCCDC50C9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9D43BF-3E77-4205-A62D-B5910E4FA1CE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5AD602-3400-43FA-8622-8436DF582B92}"/>
              </a:ext>
            </a:extLst>
          </p:cNvPr>
          <p:cNvSpPr txBox="1"/>
          <p:nvPr/>
        </p:nvSpPr>
        <p:spPr>
          <a:xfrm>
            <a:off x="693329" y="3835155"/>
            <a:ext cx="3068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들의 중요도를 모두 동일하게 본다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독립 가정이 있기 때문에 상관성이 있는 데이터에 적용하기 어렵다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빈도가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경우 문제 발생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laplace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 smoothing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6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BD036-5FE2-4774-9F3C-7A300F60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284"/>
            <a:ext cx="10515600" cy="1316497"/>
          </a:xfrm>
        </p:spPr>
        <p:txBody>
          <a:bodyPr/>
          <a:lstStyle/>
          <a:p>
            <a:pPr algn="ctr"/>
            <a:r>
              <a:rPr lang="en-US" altLang="ko-KR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Naïve Bayes </a:t>
            </a:r>
            <a:r>
              <a:rPr lang="ko-KR" altLang="en-US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분류기를 이용한 감성 분류</a:t>
            </a:r>
          </a:p>
        </p:txBody>
      </p:sp>
    </p:spTree>
    <p:extLst>
      <p:ext uri="{BB962C8B-B14F-4D97-AF65-F5344CB8AC3E}">
        <p14:creationId xmlns:p14="http://schemas.microsoft.com/office/powerpoint/2010/main" val="306620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F1F90-9431-CA45-AEC7-B6EEF0412956}"/>
              </a:ext>
            </a:extLst>
          </p:cNvPr>
          <p:cNvSpPr txBox="1"/>
          <p:nvPr/>
        </p:nvSpPr>
        <p:spPr>
          <a:xfrm>
            <a:off x="4068600" y="1493026"/>
            <a:ext cx="398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</a:t>
            </a:r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SVM</a:t>
            </a:r>
            <a:endParaRPr lang="en-KR" altLang="ko-KR" sz="4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8F0B5-14E0-604A-9921-B90247211EED}"/>
              </a:ext>
            </a:extLst>
          </p:cNvPr>
          <p:cNvGrpSpPr/>
          <p:nvPr/>
        </p:nvGrpSpPr>
        <p:grpSpPr>
          <a:xfrm>
            <a:off x="5172085" y="3762742"/>
            <a:ext cx="1941334" cy="454676"/>
            <a:chOff x="5415475" y="3813064"/>
            <a:chExt cx="1941334" cy="4546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D6700-AE4D-5E4A-9B55-2A195CC33022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서포트 벡터 머신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53E99-B3F2-DD4E-AF95-147546487B80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9F6393-0642-884A-83AB-DF919AEEA04E}"/>
              </a:ext>
            </a:extLst>
          </p:cNvPr>
          <p:cNvGrpSpPr/>
          <p:nvPr/>
        </p:nvGrpSpPr>
        <p:grpSpPr>
          <a:xfrm>
            <a:off x="5172085" y="4291157"/>
            <a:ext cx="3277076" cy="454676"/>
            <a:chOff x="5415475" y="3813064"/>
            <a:chExt cx="3277076" cy="454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74E0C-8469-4743-9399-8B763BFB59BF}"/>
                </a:ext>
              </a:extLst>
            </p:cNvPr>
            <p:cNvSpPr txBox="1"/>
            <p:nvPr/>
          </p:nvSpPr>
          <p:spPr>
            <a:xfrm>
              <a:off x="5575878" y="3813064"/>
              <a:ext cx="3116673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목적 함수와 제약 조건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93C2B-2E82-6647-8A8D-E67036A0A0A9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1F96A-07EE-3D48-A127-8E27D9D8736A}"/>
              </a:ext>
            </a:extLst>
          </p:cNvPr>
          <p:cNvGrpSpPr/>
          <p:nvPr/>
        </p:nvGrpSpPr>
        <p:grpSpPr>
          <a:xfrm>
            <a:off x="5172085" y="4819572"/>
            <a:ext cx="2458928" cy="454676"/>
            <a:chOff x="5415475" y="3813064"/>
            <a:chExt cx="2458928" cy="4546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EE3E7-0A7D-2C4E-9FE9-66E58BC08DC2}"/>
                </a:ext>
              </a:extLst>
            </p:cNvPr>
            <p:cNvSpPr txBox="1"/>
            <p:nvPr/>
          </p:nvSpPr>
          <p:spPr>
            <a:xfrm>
              <a:off x="5575879" y="3813064"/>
              <a:ext cx="2298524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라그랑지안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듀얼 함수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D7564E-A7CF-9A42-902D-92334F661CF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3DC9D32B-3251-4198-9632-C642D8D94030}"/>
              </a:ext>
            </a:extLst>
          </p:cNvPr>
          <p:cNvGrpSpPr/>
          <p:nvPr/>
        </p:nvGrpSpPr>
        <p:grpSpPr>
          <a:xfrm>
            <a:off x="5180107" y="5324896"/>
            <a:ext cx="1941334" cy="454676"/>
            <a:chOff x="5415475" y="3813064"/>
            <a:chExt cx="1941334" cy="454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ACD721-957F-4D80-9A44-A4E5EE278073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커널 트릭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AC64645A-57E7-4BDF-B464-72EF3895F0D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7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B47223-66D4-3841-8FDE-9343D2BB9149}"/>
              </a:ext>
            </a:extLst>
          </p:cNvPr>
          <p:cNvGrpSpPr/>
          <p:nvPr/>
        </p:nvGrpSpPr>
        <p:grpSpPr>
          <a:xfrm>
            <a:off x="177294" y="224585"/>
            <a:ext cx="3063211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B67FA8-91AF-3140-B78A-BDC66F3FDCDA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C8D71-CFC6-B542-B8D2-0AB90C7509AC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196B7-17C1-EC4D-80D2-D27327E3CA8B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서포트 벡터 머신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2FC807-CF91-8447-AA11-3A2DAA560571}"/>
              </a:ext>
            </a:extLst>
          </p:cNvPr>
          <p:cNvSpPr/>
          <p:nvPr/>
        </p:nvSpPr>
        <p:spPr>
          <a:xfrm>
            <a:off x="3940935" y="1506828"/>
            <a:ext cx="7250806" cy="4456090"/>
          </a:xfrm>
          <a:prstGeom prst="roundRect">
            <a:avLst>
              <a:gd name="adj" fmla="val 181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Right Triangle 11">
            <a:extLst>
              <a:ext uri="{FF2B5EF4-FFF2-40B4-BE49-F238E27FC236}">
                <a16:creationId xmlns:a16="http://schemas.microsoft.com/office/drawing/2014/main" id="{1419DA13-25A8-485A-B440-B02981733363}"/>
              </a:ext>
            </a:extLst>
          </p:cNvPr>
          <p:cNvSpPr/>
          <p:nvPr/>
        </p:nvSpPr>
        <p:spPr>
          <a:xfrm rot="10800000">
            <a:off x="3601977" y="1969718"/>
            <a:ext cx="338958" cy="283779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2620F88-708B-40BC-9853-EFB439E88696}"/>
              </a:ext>
            </a:extLst>
          </p:cNvPr>
          <p:cNvCxnSpPr/>
          <p:nvPr/>
        </p:nvCxnSpPr>
        <p:spPr>
          <a:xfrm flipV="1">
            <a:off x="4291441" y="1708978"/>
            <a:ext cx="0" cy="1289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358FE1A-B3FB-40E0-95B9-F70288E82CBA}"/>
              </a:ext>
            </a:extLst>
          </p:cNvPr>
          <p:cNvCxnSpPr>
            <a:cxnSpLocks/>
          </p:cNvCxnSpPr>
          <p:nvPr/>
        </p:nvCxnSpPr>
        <p:spPr>
          <a:xfrm flipV="1">
            <a:off x="4291441" y="2998364"/>
            <a:ext cx="14531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B280A3-8780-44A9-9EBB-5F5B4E195EAB}"/>
              </a:ext>
            </a:extLst>
          </p:cNvPr>
          <p:cNvCxnSpPr/>
          <p:nvPr/>
        </p:nvCxnSpPr>
        <p:spPr>
          <a:xfrm flipV="1">
            <a:off x="6777187" y="1708978"/>
            <a:ext cx="0" cy="1289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A85553-D2EB-45D0-A80B-AB24395C7989}"/>
              </a:ext>
            </a:extLst>
          </p:cNvPr>
          <p:cNvCxnSpPr>
            <a:cxnSpLocks/>
          </p:cNvCxnSpPr>
          <p:nvPr/>
        </p:nvCxnSpPr>
        <p:spPr>
          <a:xfrm flipV="1">
            <a:off x="6777187" y="2998363"/>
            <a:ext cx="14531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B8088B1-FE50-4E29-88A9-86D5BDD6EC04}"/>
              </a:ext>
            </a:extLst>
          </p:cNvPr>
          <p:cNvSpPr/>
          <p:nvPr/>
        </p:nvSpPr>
        <p:spPr>
          <a:xfrm>
            <a:off x="6003095" y="2186357"/>
            <a:ext cx="515589" cy="3346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A1D7ADF-30A3-4B07-A9E5-9C1E20D56C85}"/>
              </a:ext>
            </a:extLst>
          </p:cNvPr>
          <p:cNvCxnSpPr/>
          <p:nvPr/>
        </p:nvCxnSpPr>
        <p:spPr>
          <a:xfrm>
            <a:off x="7841531" y="2007685"/>
            <a:ext cx="0" cy="21332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3AAF42-A37E-4ECD-9A74-D20FEA24A559}"/>
              </a:ext>
            </a:extLst>
          </p:cNvPr>
          <p:cNvCxnSpPr>
            <a:cxnSpLocks/>
          </p:cNvCxnSpPr>
          <p:nvPr/>
        </p:nvCxnSpPr>
        <p:spPr>
          <a:xfrm flipH="1">
            <a:off x="7748386" y="2114347"/>
            <a:ext cx="18629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CBA822-1F23-4D22-A506-0A7C8ECC212E}"/>
              </a:ext>
            </a:extLst>
          </p:cNvPr>
          <p:cNvCxnSpPr/>
          <p:nvPr/>
        </p:nvCxnSpPr>
        <p:spPr>
          <a:xfrm>
            <a:off x="8126377" y="1681013"/>
            <a:ext cx="0" cy="21332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5AB92D-75F2-4987-8D1E-95194034AAF9}"/>
              </a:ext>
            </a:extLst>
          </p:cNvPr>
          <p:cNvCxnSpPr>
            <a:cxnSpLocks/>
          </p:cNvCxnSpPr>
          <p:nvPr/>
        </p:nvCxnSpPr>
        <p:spPr>
          <a:xfrm flipH="1">
            <a:off x="8033232" y="1787674"/>
            <a:ext cx="18629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AA64D9-7EBC-4CC0-A30E-3AF21BB62E2A}"/>
              </a:ext>
            </a:extLst>
          </p:cNvPr>
          <p:cNvCxnSpPr>
            <a:cxnSpLocks/>
          </p:cNvCxnSpPr>
          <p:nvPr/>
        </p:nvCxnSpPr>
        <p:spPr>
          <a:xfrm flipH="1">
            <a:off x="7388978" y="2759459"/>
            <a:ext cx="1862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4B7242-95A0-46D4-B4E3-D4D022BB16BD}"/>
              </a:ext>
            </a:extLst>
          </p:cNvPr>
          <p:cNvCxnSpPr>
            <a:cxnSpLocks/>
          </p:cNvCxnSpPr>
          <p:nvPr/>
        </p:nvCxnSpPr>
        <p:spPr>
          <a:xfrm flipH="1">
            <a:off x="6972886" y="2382950"/>
            <a:ext cx="1862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4C8DA3-8420-4757-8AE1-B28EC5698276}"/>
              </a:ext>
            </a:extLst>
          </p:cNvPr>
          <p:cNvCxnSpPr>
            <a:cxnSpLocks/>
          </p:cNvCxnSpPr>
          <p:nvPr/>
        </p:nvCxnSpPr>
        <p:spPr>
          <a:xfrm>
            <a:off x="7159176" y="1627467"/>
            <a:ext cx="1284037" cy="113199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C74431-9852-48A5-87DC-90E3E19E75E2}"/>
              </a:ext>
            </a:extLst>
          </p:cNvPr>
          <p:cNvCxnSpPr>
            <a:cxnSpLocks/>
          </p:cNvCxnSpPr>
          <p:nvPr/>
        </p:nvCxnSpPr>
        <p:spPr>
          <a:xfrm>
            <a:off x="6805037" y="2046147"/>
            <a:ext cx="1096375" cy="94967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DE709E-0B6C-4AF4-B93D-6192B144239F}"/>
              </a:ext>
            </a:extLst>
          </p:cNvPr>
          <p:cNvCxnSpPr>
            <a:cxnSpLocks/>
          </p:cNvCxnSpPr>
          <p:nvPr/>
        </p:nvCxnSpPr>
        <p:spPr>
          <a:xfrm>
            <a:off x="6935485" y="1787674"/>
            <a:ext cx="1284037" cy="1131992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361740F-CFF9-4D62-A601-3447EDD87CE5}"/>
              </a:ext>
            </a:extLst>
          </p:cNvPr>
          <p:cNvCxnSpPr/>
          <p:nvPr/>
        </p:nvCxnSpPr>
        <p:spPr>
          <a:xfrm>
            <a:off x="5314387" y="2089251"/>
            <a:ext cx="0" cy="21332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6CA112-2715-4B29-ACF7-E1EF5913D7F5}"/>
              </a:ext>
            </a:extLst>
          </p:cNvPr>
          <p:cNvCxnSpPr>
            <a:cxnSpLocks/>
          </p:cNvCxnSpPr>
          <p:nvPr/>
        </p:nvCxnSpPr>
        <p:spPr>
          <a:xfrm flipH="1">
            <a:off x="5221241" y="2195912"/>
            <a:ext cx="18629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1B9FA2-B6E7-44CF-9921-18584C44FF4B}"/>
              </a:ext>
            </a:extLst>
          </p:cNvPr>
          <p:cNvCxnSpPr/>
          <p:nvPr/>
        </p:nvCxnSpPr>
        <p:spPr>
          <a:xfrm>
            <a:off x="5599233" y="1762578"/>
            <a:ext cx="0" cy="21332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01158B8-B466-43BA-BD48-6DE222C60989}"/>
              </a:ext>
            </a:extLst>
          </p:cNvPr>
          <p:cNvCxnSpPr>
            <a:cxnSpLocks/>
          </p:cNvCxnSpPr>
          <p:nvPr/>
        </p:nvCxnSpPr>
        <p:spPr>
          <a:xfrm flipH="1">
            <a:off x="5506088" y="1869240"/>
            <a:ext cx="18629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F35E1F3-0BC6-42CA-9BAE-80AA6873D213}"/>
              </a:ext>
            </a:extLst>
          </p:cNvPr>
          <p:cNvCxnSpPr>
            <a:cxnSpLocks/>
          </p:cNvCxnSpPr>
          <p:nvPr/>
        </p:nvCxnSpPr>
        <p:spPr>
          <a:xfrm flipH="1">
            <a:off x="4861834" y="2841024"/>
            <a:ext cx="1862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5991293-AA89-4F22-8564-F261D8049443}"/>
              </a:ext>
            </a:extLst>
          </p:cNvPr>
          <p:cNvCxnSpPr>
            <a:cxnSpLocks/>
          </p:cNvCxnSpPr>
          <p:nvPr/>
        </p:nvCxnSpPr>
        <p:spPr>
          <a:xfrm flipH="1">
            <a:off x="4445741" y="2464515"/>
            <a:ext cx="1862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D03302-169E-4AC3-A0B3-51F9122D060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7685712" y="2168346"/>
            <a:ext cx="1781508" cy="63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10D14F-9A94-43C7-8874-3985E12D997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8020252" y="2168346"/>
            <a:ext cx="1446968" cy="2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34E3DC-90EF-4D8A-B0F4-00F67A455D34}"/>
              </a:ext>
            </a:extLst>
          </p:cNvPr>
          <p:cNvSpPr/>
          <p:nvPr/>
        </p:nvSpPr>
        <p:spPr>
          <a:xfrm>
            <a:off x="8825201" y="1847023"/>
            <a:ext cx="1284037" cy="3213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서포트 벡터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3788C3A-8E73-4BD3-AEAA-0427DAF9A02D}"/>
              </a:ext>
            </a:extLst>
          </p:cNvPr>
          <p:cNvCxnSpPr>
            <a:cxnSpLocks/>
          </p:cNvCxnSpPr>
          <p:nvPr/>
        </p:nvCxnSpPr>
        <p:spPr>
          <a:xfrm flipV="1">
            <a:off x="4306694" y="3418900"/>
            <a:ext cx="0" cy="1827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654B115-4342-4C5D-9D25-EB2217BE2538}"/>
              </a:ext>
            </a:extLst>
          </p:cNvPr>
          <p:cNvCxnSpPr>
            <a:cxnSpLocks/>
          </p:cNvCxnSpPr>
          <p:nvPr/>
        </p:nvCxnSpPr>
        <p:spPr>
          <a:xfrm>
            <a:off x="4306694" y="5246109"/>
            <a:ext cx="2142980" cy="19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6658915-0A3D-4486-B68D-5314A6C87FF4}"/>
              </a:ext>
            </a:extLst>
          </p:cNvPr>
          <p:cNvCxnSpPr>
            <a:cxnSpLocks/>
          </p:cNvCxnSpPr>
          <p:nvPr/>
        </p:nvCxnSpPr>
        <p:spPr>
          <a:xfrm>
            <a:off x="4736762" y="3788484"/>
            <a:ext cx="1445655" cy="120360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4EC04C9-0C64-4310-8D4B-64BC03B0B403}"/>
              </a:ext>
            </a:extLst>
          </p:cNvPr>
          <p:cNvCxnSpPr>
            <a:cxnSpLocks/>
          </p:cNvCxnSpPr>
          <p:nvPr/>
        </p:nvCxnSpPr>
        <p:spPr>
          <a:xfrm>
            <a:off x="4338050" y="4233651"/>
            <a:ext cx="1234372" cy="100975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66563A8-6598-4E0B-965A-3BCAF01E021D}"/>
              </a:ext>
            </a:extLst>
          </p:cNvPr>
          <p:cNvCxnSpPr>
            <a:cxnSpLocks/>
          </p:cNvCxnSpPr>
          <p:nvPr/>
        </p:nvCxnSpPr>
        <p:spPr>
          <a:xfrm>
            <a:off x="4484916" y="3958827"/>
            <a:ext cx="1445655" cy="1203605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3E6437F-F83B-42B3-A266-436FE6D53B81}"/>
              </a:ext>
            </a:extLst>
          </p:cNvPr>
          <p:cNvCxnSpPr>
            <a:cxnSpLocks/>
          </p:cNvCxnSpPr>
          <p:nvPr/>
        </p:nvCxnSpPr>
        <p:spPr>
          <a:xfrm>
            <a:off x="5108720" y="3779086"/>
            <a:ext cx="0" cy="27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9E9BF8-F2CB-4632-83B2-43A5FF0F6ADE}"/>
              </a:ext>
            </a:extLst>
          </p:cNvPr>
          <p:cNvSpPr txBox="1"/>
          <p:nvPr/>
        </p:nvSpPr>
        <p:spPr>
          <a:xfrm>
            <a:off x="4944123" y="3599867"/>
            <a:ext cx="622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경계선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F05995B-DEF3-4D9F-8CC1-388757665268}"/>
              </a:ext>
            </a:extLst>
          </p:cNvPr>
          <p:cNvCxnSpPr>
            <a:cxnSpLocks/>
          </p:cNvCxnSpPr>
          <p:nvPr/>
        </p:nvCxnSpPr>
        <p:spPr>
          <a:xfrm>
            <a:off x="4657988" y="3745932"/>
            <a:ext cx="0" cy="27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37F692-DDB6-4A76-9E7C-718E04F76004}"/>
              </a:ext>
            </a:extLst>
          </p:cNvPr>
          <p:cNvSpPr txBox="1"/>
          <p:nvPr/>
        </p:nvSpPr>
        <p:spPr>
          <a:xfrm>
            <a:off x="4493391" y="3566712"/>
            <a:ext cx="622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중심선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A03D20-2967-4A5E-A969-434BCECE6C6E}"/>
              </a:ext>
            </a:extLst>
          </p:cNvPr>
          <p:cNvCxnSpPr/>
          <p:nvPr/>
        </p:nvCxnSpPr>
        <p:spPr>
          <a:xfrm>
            <a:off x="5496529" y="4170518"/>
            <a:ext cx="0" cy="2268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447343D-07D1-4AEB-9B47-C0EB9E13EC39}"/>
              </a:ext>
            </a:extLst>
          </p:cNvPr>
          <p:cNvCxnSpPr>
            <a:cxnSpLocks/>
          </p:cNvCxnSpPr>
          <p:nvPr/>
        </p:nvCxnSpPr>
        <p:spPr>
          <a:xfrm flipH="1">
            <a:off x="5391660" y="4283928"/>
            <a:ext cx="20973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76A3DC7-D3DC-4BE3-99EE-D3F0C76BC972}"/>
              </a:ext>
            </a:extLst>
          </p:cNvPr>
          <p:cNvCxnSpPr/>
          <p:nvPr/>
        </p:nvCxnSpPr>
        <p:spPr>
          <a:xfrm>
            <a:off x="5817228" y="3823179"/>
            <a:ext cx="0" cy="2268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8F010EE-837C-4379-AE3F-2C50371965D2}"/>
              </a:ext>
            </a:extLst>
          </p:cNvPr>
          <p:cNvCxnSpPr>
            <a:cxnSpLocks/>
          </p:cNvCxnSpPr>
          <p:nvPr/>
        </p:nvCxnSpPr>
        <p:spPr>
          <a:xfrm flipH="1">
            <a:off x="5712359" y="3936589"/>
            <a:ext cx="20973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0648845-FFAE-463D-8525-5CB29FFD5464}"/>
              </a:ext>
            </a:extLst>
          </p:cNvPr>
          <p:cNvCxnSpPr>
            <a:cxnSpLocks/>
          </p:cNvCxnSpPr>
          <p:nvPr/>
        </p:nvCxnSpPr>
        <p:spPr>
          <a:xfrm flipH="1">
            <a:off x="4987015" y="4969851"/>
            <a:ext cx="2097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14FCDA7-3A31-40B3-994E-B8C28D21C117}"/>
              </a:ext>
            </a:extLst>
          </p:cNvPr>
          <p:cNvCxnSpPr>
            <a:cxnSpLocks/>
          </p:cNvCxnSpPr>
          <p:nvPr/>
        </p:nvCxnSpPr>
        <p:spPr>
          <a:xfrm flipH="1">
            <a:off x="4518550" y="4569523"/>
            <a:ext cx="2097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572734E-5937-421E-85F5-055CC462D9CB}"/>
              </a:ext>
            </a:extLst>
          </p:cNvPr>
          <p:cNvCxnSpPr>
            <a:cxnSpLocks/>
          </p:cNvCxnSpPr>
          <p:nvPr/>
        </p:nvCxnSpPr>
        <p:spPr>
          <a:xfrm flipV="1">
            <a:off x="4309073" y="4572229"/>
            <a:ext cx="314345" cy="66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596D86-A9CD-4686-B58C-E676313066F7}"/>
                  </a:ext>
                </a:extLst>
              </p:cNvPr>
              <p:cNvSpPr txBox="1"/>
              <p:nvPr/>
            </p:nvSpPr>
            <p:spPr>
              <a:xfrm>
                <a:off x="4366337" y="4615530"/>
                <a:ext cx="11169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596D86-A9CD-4686-B58C-E6763130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37" y="4615530"/>
                <a:ext cx="111697" cy="169277"/>
              </a:xfrm>
              <a:prstGeom prst="rect">
                <a:avLst/>
              </a:prstGeom>
              <a:blipFill>
                <a:blip r:embed="rId3"/>
                <a:stretch>
                  <a:fillRect l="-21053" t="-28571" r="-8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34AE870-2D5C-44A4-B2B3-25374AEFBDC3}"/>
              </a:ext>
            </a:extLst>
          </p:cNvPr>
          <p:cNvCxnSpPr>
            <a:cxnSpLocks/>
          </p:cNvCxnSpPr>
          <p:nvPr/>
        </p:nvCxnSpPr>
        <p:spPr>
          <a:xfrm flipV="1">
            <a:off x="4306222" y="4849593"/>
            <a:ext cx="351766" cy="39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8EE92D-5A9B-4C7F-AA9C-2BCFBF710561}"/>
                  </a:ext>
                </a:extLst>
              </p:cNvPr>
              <p:cNvSpPr txBox="1"/>
              <p:nvPr/>
            </p:nvSpPr>
            <p:spPr>
              <a:xfrm>
                <a:off x="4526204" y="4932730"/>
                <a:ext cx="1403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8EE92D-5A9B-4C7F-AA9C-2BCFBF71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04" y="4932730"/>
                <a:ext cx="140359" cy="169277"/>
              </a:xfrm>
              <a:prstGeom prst="rect">
                <a:avLst/>
              </a:prstGeom>
              <a:blipFill>
                <a:blip r:embed="rId4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4F93D6C-F930-4AD9-A873-3D744AB9120E}"/>
              </a:ext>
            </a:extLst>
          </p:cNvPr>
          <p:cNvSpPr txBox="1"/>
          <p:nvPr/>
        </p:nvSpPr>
        <p:spPr>
          <a:xfrm>
            <a:off x="5087827" y="5450936"/>
            <a:ext cx="1588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중심선에 수직인 벡터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95E1794-B51C-478C-A55C-CAE4F85B310F}"/>
                  </a:ext>
                </a:extLst>
              </p:cNvPr>
              <p:cNvSpPr txBox="1"/>
              <p:nvPr/>
            </p:nvSpPr>
            <p:spPr>
              <a:xfrm>
                <a:off x="4288311" y="5487533"/>
                <a:ext cx="82003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ko-KR" altLang="en-US" sz="11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1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sz="11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ko-KR" altLang="en-US" sz="11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1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sz="11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95E1794-B51C-478C-A55C-CAE4F85B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311" y="5487533"/>
                <a:ext cx="820032" cy="169277"/>
              </a:xfrm>
              <a:prstGeom prst="rect">
                <a:avLst/>
              </a:prstGeom>
              <a:blipFill>
                <a:blip r:embed="rId5"/>
                <a:stretch>
                  <a:fillRect l="-2222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91F13BCA-E22D-461C-9EB1-58909BA7598E}"/>
              </a:ext>
            </a:extLst>
          </p:cNvPr>
          <p:cNvGrpSpPr/>
          <p:nvPr/>
        </p:nvGrpSpPr>
        <p:grpSpPr>
          <a:xfrm>
            <a:off x="4771851" y="4570089"/>
            <a:ext cx="1736710" cy="557223"/>
            <a:chOff x="4393476" y="2751907"/>
            <a:chExt cx="4530294" cy="2521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937F90E-02BC-4E6C-977B-5AEC15EE2665}"/>
                    </a:ext>
                  </a:extLst>
                </p:cNvPr>
                <p:cNvSpPr txBox="1"/>
                <p:nvPr/>
              </p:nvSpPr>
              <p:spPr>
                <a:xfrm>
                  <a:off x="6607642" y="2751907"/>
                  <a:ext cx="230390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937F90E-02BC-4E6C-977B-5AEC15EE2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642" y="2751907"/>
                  <a:ext cx="2303905" cy="169277"/>
                </a:xfrm>
                <a:prstGeom prst="rect">
                  <a:avLst/>
                </a:prstGeom>
                <a:blipFill>
                  <a:blip r:embed="rId6"/>
                  <a:stretch>
                    <a:fillRect t="-150000" b="-38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F9EE70-843B-4299-9D73-71A2DF9FDE4C}"/>
                    </a:ext>
                  </a:extLst>
                </p:cNvPr>
                <p:cNvSpPr txBox="1"/>
                <p:nvPr/>
              </p:nvSpPr>
              <p:spPr>
                <a:xfrm>
                  <a:off x="6619865" y="4447957"/>
                  <a:ext cx="230390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F9EE70-843B-4299-9D73-71A2DF9FD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865" y="4447957"/>
                  <a:ext cx="2303905" cy="169277"/>
                </a:xfrm>
                <a:prstGeom prst="rect">
                  <a:avLst/>
                </a:prstGeom>
                <a:blipFill>
                  <a:blip r:embed="rId7"/>
                  <a:stretch>
                    <a:fillRect t="-133333" b="-3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E73DC7A-C87C-48C0-BA6F-FECEF5110F10}"/>
                    </a:ext>
                  </a:extLst>
                </p:cNvPr>
                <p:cNvSpPr txBox="1"/>
                <p:nvPr/>
              </p:nvSpPr>
              <p:spPr>
                <a:xfrm>
                  <a:off x="4393476" y="5104248"/>
                  <a:ext cx="230390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E73DC7A-C87C-48C0-BA6F-FECEF5110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3476" y="5104248"/>
                  <a:ext cx="2303905" cy="169277"/>
                </a:xfrm>
                <a:prstGeom prst="rect">
                  <a:avLst/>
                </a:prstGeom>
                <a:blipFill>
                  <a:blip r:embed="rId8"/>
                  <a:stretch>
                    <a:fillRect t="-150000" b="-38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1EC5641-45DB-45C2-B595-87D8977D44E7}"/>
              </a:ext>
            </a:extLst>
          </p:cNvPr>
          <p:cNvGrpSpPr/>
          <p:nvPr/>
        </p:nvGrpSpPr>
        <p:grpSpPr>
          <a:xfrm>
            <a:off x="6856185" y="3574222"/>
            <a:ext cx="2687208" cy="1667054"/>
            <a:chOff x="7928238" y="1317993"/>
            <a:chExt cx="3252783" cy="4711553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5A5D3AB-DCE8-4636-908C-AABAFC424F5B}"/>
                </a:ext>
              </a:extLst>
            </p:cNvPr>
            <p:cNvSpPr/>
            <p:nvPr/>
          </p:nvSpPr>
          <p:spPr>
            <a:xfrm>
              <a:off x="7928238" y="1317993"/>
              <a:ext cx="3225252" cy="91612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+ </a:t>
              </a:r>
              <a:r>
                <a:rPr lang="ko-KR" altLang="en-US" sz="1200">
                  <a:solidFill>
                    <a:schemeClr val="tx1"/>
                  </a:solidFill>
                </a:rPr>
                <a:t>영역에 속하려면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FC29EA-754F-4241-B082-DE803DB094D9}"/>
                    </a:ext>
                  </a:extLst>
                </p:cNvPr>
                <p:cNvSpPr txBox="1"/>
                <p:nvPr/>
              </p:nvSpPr>
              <p:spPr>
                <a:xfrm>
                  <a:off x="8388911" y="2714169"/>
                  <a:ext cx="230390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FC29EA-754F-4241-B082-DE803DB09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8911" y="2714169"/>
                  <a:ext cx="2303905" cy="184666"/>
                </a:xfrm>
                <a:prstGeom prst="rect">
                  <a:avLst/>
                </a:prstGeom>
                <a:blipFill>
                  <a:blip r:embed="rId9"/>
                  <a:stretch>
                    <a:fillRect t="-72727" b="-181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화살표: 아래쪽 72">
              <a:extLst>
                <a:ext uri="{FF2B5EF4-FFF2-40B4-BE49-F238E27FC236}">
                  <a16:creationId xmlns:a16="http://schemas.microsoft.com/office/drawing/2014/main" id="{03220AA2-D226-4666-B985-E8910FE19A6B}"/>
                </a:ext>
              </a:extLst>
            </p:cNvPr>
            <p:cNvSpPr/>
            <p:nvPr/>
          </p:nvSpPr>
          <p:spPr>
            <a:xfrm>
              <a:off x="9383486" y="3351515"/>
              <a:ext cx="513484" cy="625786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F07DCF-4771-4D78-80A6-98086EF599BF}"/>
                    </a:ext>
                  </a:extLst>
                </p:cNvPr>
                <p:cNvSpPr txBox="1"/>
                <p:nvPr/>
              </p:nvSpPr>
              <p:spPr>
                <a:xfrm>
                  <a:off x="8473389" y="4323922"/>
                  <a:ext cx="230390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F07DCF-4771-4D78-80A6-98086EF59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389" y="4323922"/>
                  <a:ext cx="2303905" cy="184666"/>
                </a:xfrm>
                <a:prstGeom prst="rect">
                  <a:avLst/>
                </a:prstGeom>
                <a:blipFill>
                  <a:blip r:embed="rId10"/>
                  <a:stretch>
                    <a:fillRect t="-81818" b="-1909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A5D3067B-2110-4BFB-8D05-EB1800BDB7AB}"/>
                </a:ext>
              </a:extLst>
            </p:cNvPr>
            <p:cNvSpPr/>
            <p:nvPr/>
          </p:nvSpPr>
          <p:spPr>
            <a:xfrm>
              <a:off x="7955769" y="4138554"/>
              <a:ext cx="3225252" cy="87138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74D5CF1-D6B6-4172-B95D-FD2FDA19CF6F}"/>
                </a:ext>
              </a:extLst>
            </p:cNvPr>
            <p:cNvSpPr/>
            <p:nvPr/>
          </p:nvSpPr>
          <p:spPr>
            <a:xfrm>
              <a:off x="7955769" y="5158165"/>
              <a:ext cx="3225252" cy="87138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Decision Rule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83" name="타원 82">
            <a:extLst>
              <a:ext uri="{FF2B5EF4-FFF2-40B4-BE49-F238E27FC236}">
                <a16:creationId xmlns:a16="http://schemas.microsoft.com/office/drawing/2014/main" id="{27240EA7-CC3E-47B5-9BFD-80F3D30339A3}"/>
              </a:ext>
            </a:extLst>
          </p:cNvPr>
          <p:cNvSpPr/>
          <p:nvPr/>
        </p:nvSpPr>
        <p:spPr>
          <a:xfrm>
            <a:off x="5237365" y="3583587"/>
            <a:ext cx="910516" cy="912604"/>
          </a:xfrm>
          <a:prstGeom prst="ellipse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BE5066D-4979-4BAC-94C4-67FFDDF5DC86}"/>
              </a:ext>
            </a:extLst>
          </p:cNvPr>
          <p:cNvCxnSpPr>
            <a:cxnSpLocks/>
          </p:cNvCxnSpPr>
          <p:nvPr/>
        </p:nvCxnSpPr>
        <p:spPr>
          <a:xfrm flipV="1">
            <a:off x="6127943" y="3905617"/>
            <a:ext cx="1447325" cy="25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B47223-66D4-3841-8FDE-9343D2BB9149}"/>
              </a:ext>
            </a:extLst>
          </p:cNvPr>
          <p:cNvGrpSpPr/>
          <p:nvPr/>
        </p:nvGrpSpPr>
        <p:grpSpPr>
          <a:xfrm>
            <a:off x="177294" y="224585"/>
            <a:ext cx="3063211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B67FA8-91AF-3140-B78A-BDC66F3FDCDA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C8D71-CFC6-B542-B8D2-0AB90C7509AC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196B7-17C1-EC4D-80D2-D27327E3CA8B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서포트 벡터 머신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2FC807-CF91-8447-AA11-3A2DAA560571}"/>
              </a:ext>
            </a:extLst>
          </p:cNvPr>
          <p:cNvSpPr/>
          <p:nvPr/>
        </p:nvSpPr>
        <p:spPr>
          <a:xfrm>
            <a:off x="3940935" y="1506828"/>
            <a:ext cx="7250806" cy="4456090"/>
          </a:xfrm>
          <a:prstGeom prst="roundRect">
            <a:avLst>
              <a:gd name="adj" fmla="val 181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Right Triangle 11">
            <a:extLst>
              <a:ext uri="{FF2B5EF4-FFF2-40B4-BE49-F238E27FC236}">
                <a16:creationId xmlns:a16="http://schemas.microsoft.com/office/drawing/2014/main" id="{1419DA13-25A8-485A-B440-B02981733363}"/>
              </a:ext>
            </a:extLst>
          </p:cNvPr>
          <p:cNvSpPr/>
          <p:nvPr/>
        </p:nvSpPr>
        <p:spPr>
          <a:xfrm rot="10800000">
            <a:off x="3601977" y="1969718"/>
            <a:ext cx="338958" cy="283779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5776ED-143A-424E-A4A7-FCD8264371D2}"/>
              </a:ext>
            </a:extLst>
          </p:cNvPr>
          <p:cNvGrpSpPr/>
          <p:nvPr/>
        </p:nvGrpSpPr>
        <p:grpSpPr>
          <a:xfrm>
            <a:off x="4073794" y="1634000"/>
            <a:ext cx="5086250" cy="2076765"/>
            <a:chOff x="1218297" y="1634000"/>
            <a:chExt cx="9935197" cy="4450223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96F626EC-87C4-4500-87EF-8D159FF6A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2331" y="1683824"/>
              <a:ext cx="0" cy="35778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A5CDAFE-4A4B-46E6-BC57-7150F82D21C2}"/>
                </a:ext>
              </a:extLst>
            </p:cNvPr>
            <p:cNvCxnSpPr>
              <a:cxnSpLocks/>
            </p:cNvCxnSpPr>
            <p:nvPr/>
          </p:nvCxnSpPr>
          <p:spPr>
            <a:xfrm>
              <a:off x="1802331" y="5261691"/>
              <a:ext cx="5341911" cy="40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64395F1-11E0-4129-AF89-B45281E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2686251" y="2407508"/>
              <a:ext cx="2971259" cy="235678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D0CF69D-C694-43CB-A44C-BEAC417D7AD2}"/>
                </a:ext>
              </a:extLst>
            </p:cNvPr>
            <p:cNvCxnSpPr>
              <a:cxnSpLocks/>
            </p:cNvCxnSpPr>
            <p:nvPr/>
          </p:nvCxnSpPr>
          <p:spPr>
            <a:xfrm>
              <a:off x="1866776" y="3279192"/>
              <a:ext cx="2537009" cy="197720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10B62267-E546-4FCB-9CCF-6677BB281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68631" y="2741057"/>
              <a:ext cx="2971259" cy="2356786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B4ADAA11-4017-470F-8CCB-3E48A70BB7D5}"/>
                </a:ext>
              </a:extLst>
            </p:cNvPr>
            <p:cNvCxnSpPr>
              <a:cxnSpLocks/>
            </p:cNvCxnSpPr>
            <p:nvPr/>
          </p:nvCxnSpPr>
          <p:spPr>
            <a:xfrm>
              <a:off x="3450738" y="2389107"/>
              <a:ext cx="0" cy="53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FFD888-92CF-4CCD-BFD8-AB9668E77FA9}"/>
                </a:ext>
              </a:extLst>
            </p:cNvPr>
            <p:cNvSpPr txBox="1"/>
            <p:nvPr/>
          </p:nvSpPr>
          <p:spPr>
            <a:xfrm>
              <a:off x="3112441" y="2038176"/>
              <a:ext cx="1280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경계선</a:t>
              </a: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CE1A0B13-9EED-47F5-8BEC-99CC78D580A0}"/>
                </a:ext>
              </a:extLst>
            </p:cNvPr>
            <p:cNvCxnSpPr>
              <a:cxnSpLocks/>
            </p:cNvCxnSpPr>
            <p:nvPr/>
          </p:nvCxnSpPr>
          <p:spPr>
            <a:xfrm>
              <a:off x="2524346" y="2324187"/>
              <a:ext cx="0" cy="53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F5A8586-3732-4D6B-9708-32186A61EB06}"/>
                </a:ext>
              </a:extLst>
            </p:cNvPr>
            <p:cNvSpPr txBox="1"/>
            <p:nvPr/>
          </p:nvSpPr>
          <p:spPr>
            <a:xfrm>
              <a:off x="2186049" y="1973256"/>
              <a:ext cx="1280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중심선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D758C5A-F5C5-42C6-BDB9-3D524E9D98E3}"/>
                </a:ext>
              </a:extLst>
            </p:cNvPr>
            <p:cNvCxnSpPr/>
            <p:nvPr/>
          </p:nvCxnSpPr>
          <p:spPr>
            <a:xfrm>
              <a:off x="4247803" y="3155571"/>
              <a:ext cx="0" cy="444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87DBD43-3CA8-417F-BBFE-F5BB6707F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2265" y="3377639"/>
              <a:ext cx="43107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7B2645-ABB6-409F-9DA5-4F9D8DE99DF1}"/>
                </a:ext>
              </a:extLst>
            </p:cNvPr>
            <p:cNvCxnSpPr/>
            <p:nvPr/>
          </p:nvCxnSpPr>
          <p:spPr>
            <a:xfrm>
              <a:off x="4906936" y="2475445"/>
              <a:ext cx="0" cy="444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03E791C-C3AE-44D9-8DC0-34ADC4CD5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1398" y="2697513"/>
              <a:ext cx="43107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E70F886-B302-421D-9BF7-CE153217A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596" y="4720750"/>
              <a:ext cx="43107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365177E9-04D0-4731-967D-F28A46C40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759" y="3936865"/>
              <a:ext cx="43107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23BC365-CC2D-4EC3-AF8F-87FD107BA740}"/>
                </a:ext>
              </a:extLst>
            </p:cNvPr>
            <p:cNvSpPr/>
            <p:nvPr/>
          </p:nvSpPr>
          <p:spPr>
            <a:xfrm>
              <a:off x="3789036" y="1634000"/>
              <a:ext cx="1936849" cy="2147358"/>
            </a:xfrm>
            <a:prstGeom prst="ellipse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3EB879C-26AB-4E41-AB7E-3404B5B13B31}"/>
                    </a:ext>
                  </a:extLst>
                </p:cNvPr>
                <p:cNvSpPr txBox="1"/>
                <p:nvPr/>
              </p:nvSpPr>
              <p:spPr>
                <a:xfrm>
                  <a:off x="8161834" y="2337435"/>
                  <a:ext cx="230390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ko-KR" altLang="en-US" sz="1200" i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3EB879C-26AB-4E41-AB7E-3404B5B13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834" y="2337435"/>
                  <a:ext cx="2303905" cy="184666"/>
                </a:xfrm>
                <a:prstGeom prst="rect">
                  <a:avLst/>
                </a:prstGeom>
                <a:blipFill>
                  <a:blip r:embed="rId3"/>
                  <a:stretch>
                    <a:fillRect t="-64286" b="-14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E2DF0C8-6921-44E0-8EC8-8929BE765D40}"/>
                </a:ext>
              </a:extLst>
            </p:cNvPr>
            <p:cNvSpPr/>
            <p:nvPr/>
          </p:nvSpPr>
          <p:spPr>
            <a:xfrm>
              <a:off x="7644214" y="2152067"/>
              <a:ext cx="3509280" cy="87138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482519D-9766-4612-A16F-1DF846D9EFC3}"/>
                </a:ext>
              </a:extLst>
            </p:cNvPr>
            <p:cNvSpPr txBox="1"/>
            <p:nvPr/>
          </p:nvSpPr>
          <p:spPr>
            <a:xfrm>
              <a:off x="4572830" y="4428071"/>
              <a:ext cx="451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0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ADD3DA6-5EB1-4268-AF9F-0740759BA22C}"/>
                </a:ext>
              </a:extLst>
            </p:cNvPr>
            <p:cNvSpPr txBox="1"/>
            <p:nvPr/>
          </p:nvSpPr>
          <p:spPr>
            <a:xfrm>
              <a:off x="5158353" y="4176623"/>
              <a:ext cx="451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1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ADB6DB-B303-4060-A389-DE13980536AA}"/>
                </a:ext>
              </a:extLst>
            </p:cNvPr>
            <p:cNvSpPr txBox="1"/>
            <p:nvPr/>
          </p:nvSpPr>
          <p:spPr>
            <a:xfrm>
              <a:off x="3835148" y="4678506"/>
              <a:ext cx="738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-1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794546B-2BA8-47B6-83A5-5601C9A9993A}"/>
                </a:ext>
              </a:extLst>
            </p:cNvPr>
            <p:cNvCxnSpPr>
              <a:stCxn id="93" idx="6"/>
            </p:cNvCxnSpPr>
            <p:nvPr/>
          </p:nvCxnSpPr>
          <p:spPr>
            <a:xfrm flipV="1">
              <a:off x="5725885" y="2681396"/>
              <a:ext cx="1514602" cy="26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4BA6D71-2FCD-452D-A5BF-5761893D1E4A}"/>
                </a:ext>
              </a:extLst>
            </p:cNvPr>
            <p:cNvSpPr/>
            <p:nvPr/>
          </p:nvSpPr>
          <p:spPr>
            <a:xfrm>
              <a:off x="1218297" y="3781358"/>
              <a:ext cx="2373435" cy="2302865"/>
            </a:xfrm>
            <a:prstGeom prst="ellipse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E934E21-9297-4DB1-9C12-4CAF36EB7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734" y="4538329"/>
              <a:ext cx="4140323" cy="110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2D7BF33-2103-413E-9C1C-1C37FCCA2FA2}"/>
                    </a:ext>
                  </a:extLst>
                </p:cNvPr>
                <p:cNvSpPr txBox="1"/>
                <p:nvPr/>
              </p:nvSpPr>
              <p:spPr>
                <a:xfrm>
                  <a:off x="8161834" y="4157482"/>
                  <a:ext cx="281186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2D7BF33-2103-413E-9C1C-1C37FCCA2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834" y="4157482"/>
                  <a:ext cx="2811869" cy="184666"/>
                </a:xfrm>
                <a:prstGeom prst="rect">
                  <a:avLst/>
                </a:prstGeom>
                <a:blipFill>
                  <a:blip r:embed="rId4"/>
                  <a:stretch>
                    <a:fillRect t="-57143" b="-14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A22AD646-E075-415B-B984-B9455EB17B91}"/>
                </a:ext>
              </a:extLst>
            </p:cNvPr>
            <p:cNvSpPr/>
            <p:nvPr/>
          </p:nvSpPr>
          <p:spPr>
            <a:xfrm>
              <a:off x="7644213" y="3972114"/>
              <a:ext cx="3509281" cy="87138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AF6D3A-53A1-4BA1-A624-3FC7267F6EC9}"/>
              </a:ext>
            </a:extLst>
          </p:cNvPr>
          <p:cNvGrpSpPr/>
          <p:nvPr/>
        </p:nvGrpSpPr>
        <p:grpSpPr>
          <a:xfrm>
            <a:off x="4553665" y="4107337"/>
            <a:ext cx="6045863" cy="1275937"/>
            <a:chOff x="1458868" y="1445700"/>
            <a:chExt cx="9445459" cy="4563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7247C24-B458-41A5-A91E-DE262B3D9741}"/>
                    </a:ext>
                  </a:extLst>
                </p:cNvPr>
                <p:cNvSpPr txBox="1"/>
                <p:nvPr/>
              </p:nvSpPr>
              <p:spPr>
                <a:xfrm>
                  <a:off x="3463494" y="1445700"/>
                  <a:ext cx="5541169" cy="4119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1,     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가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영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역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에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있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을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때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−1,  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가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영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역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에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있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을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때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7247C24-B458-41A5-A91E-DE262B3D9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494" y="1445700"/>
                  <a:ext cx="5541169" cy="411972"/>
                </a:xfrm>
                <a:prstGeom prst="rect">
                  <a:avLst/>
                </a:prstGeom>
                <a:blipFill>
                  <a:blip r:embed="rId5"/>
                  <a:stretch>
                    <a:fillRect t="-810526" b="-14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9DC156B-81BD-411D-B0C5-AD09921288DD}"/>
                    </a:ext>
                  </a:extLst>
                </p:cNvPr>
                <p:cNvSpPr txBox="1"/>
                <p:nvPr/>
              </p:nvSpPr>
              <p:spPr>
                <a:xfrm>
                  <a:off x="1640034" y="2866626"/>
                  <a:ext cx="335203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9DC156B-81BD-411D-B0C5-AD0992128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034" y="2866626"/>
                  <a:ext cx="3352032" cy="184666"/>
                </a:xfrm>
                <a:prstGeom prst="rect">
                  <a:avLst/>
                </a:prstGeom>
                <a:blipFill>
                  <a:blip r:embed="rId6"/>
                  <a:stretch>
                    <a:fillRect b="-3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FD318C6-6349-41F7-A34C-A6C543E7E38C}"/>
                    </a:ext>
                  </a:extLst>
                </p:cNvPr>
                <p:cNvSpPr txBox="1"/>
                <p:nvPr/>
              </p:nvSpPr>
              <p:spPr>
                <a:xfrm>
                  <a:off x="1458868" y="3717558"/>
                  <a:ext cx="400925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FD318C6-6349-41F7-A34C-A6C543E7E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868" y="3717558"/>
                  <a:ext cx="4009252" cy="184666"/>
                </a:xfrm>
                <a:prstGeom prst="rect">
                  <a:avLst/>
                </a:prstGeom>
                <a:blipFill>
                  <a:blip r:embed="rId7"/>
                  <a:stretch>
                    <a:fillRect b="-3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화살표: 오른쪽 106">
              <a:extLst>
                <a:ext uri="{FF2B5EF4-FFF2-40B4-BE49-F238E27FC236}">
                  <a16:creationId xmlns:a16="http://schemas.microsoft.com/office/drawing/2014/main" id="{F8B0564B-A817-4EC5-AA8E-3EB0FD7A5342}"/>
                </a:ext>
              </a:extLst>
            </p:cNvPr>
            <p:cNvSpPr/>
            <p:nvPr/>
          </p:nvSpPr>
          <p:spPr>
            <a:xfrm>
              <a:off x="5468120" y="2812197"/>
              <a:ext cx="1266033" cy="61786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8" name="화살표: 오른쪽 107">
              <a:extLst>
                <a:ext uri="{FF2B5EF4-FFF2-40B4-BE49-F238E27FC236}">
                  <a16:creationId xmlns:a16="http://schemas.microsoft.com/office/drawing/2014/main" id="{E575E929-CE90-4CC5-BC37-DFCA098AAC4B}"/>
                </a:ext>
              </a:extLst>
            </p:cNvPr>
            <p:cNvSpPr/>
            <p:nvPr/>
          </p:nvSpPr>
          <p:spPr>
            <a:xfrm>
              <a:off x="5468119" y="3654848"/>
              <a:ext cx="1266033" cy="61786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C8BECC6-C116-4A3A-A52B-61494F322DBA}"/>
                    </a:ext>
                  </a:extLst>
                </p:cNvPr>
                <p:cNvSpPr txBox="1"/>
                <p:nvPr/>
              </p:nvSpPr>
              <p:spPr>
                <a:xfrm>
                  <a:off x="7223685" y="2866626"/>
                  <a:ext cx="335203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)≥1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C8BECC6-C116-4A3A-A52B-61494F322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685" y="2866626"/>
                  <a:ext cx="3352032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25000" b="-4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F19C194-AFAA-408A-8FB7-A20C1DB223B7}"/>
                    </a:ext>
                  </a:extLst>
                </p:cNvPr>
                <p:cNvSpPr txBox="1"/>
                <p:nvPr/>
              </p:nvSpPr>
              <p:spPr>
                <a:xfrm>
                  <a:off x="6895075" y="3717556"/>
                  <a:ext cx="400925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)≥1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F19C194-AFAA-408A-8FB7-A20C1DB22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075" y="3717556"/>
                  <a:ext cx="4009252" cy="184666"/>
                </a:xfrm>
                <a:prstGeom prst="rect">
                  <a:avLst/>
                </a:prstGeom>
                <a:blipFill>
                  <a:blip r:embed="rId9"/>
                  <a:stretch>
                    <a:fillRect t="-25000" b="-4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64C564-1E6D-48AE-BE4A-D18A6B31FD1A}"/>
                    </a:ext>
                  </a:extLst>
                </p:cNvPr>
                <p:cNvSpPr txBox="1"/>
                <p:nvPr/>
              </p:nvSpPr>
              <p:spPr>
                <a:xfrm>
                  <a:off x="3932335" y="5056706"/>
                  <a:ext cx="400925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ko-KR" altLang="en-US" sz="1200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64C564-1E6D-48AE-BE4A-D18A6B31F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2335" y="5056706"/>
                  <a:ext cx="4009252" cy="184666"/>
                </a:xfrm>
                <a:prstGeom prst="rect">
                  <a:avLst/>
                </a:prstGeom>
                <a:blipFill>
                  <a:blip r:embed="rId10"/>
                  <a:stretch>
                    <a:fillRect t="-88889" b="-3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96AB021F-7C70-40C5-93F5-E267882D25A6}"/>
                </a:ext>
              </a:extLst>
            </p:cNvPr>
            <p:cNvSpPr/>
            <p:nvPr/>
          </p:nvSpPr>
          <p:spPr>
            <a:xfrm>
              <a:off x="3463494" y="4572000"/>
              <a:ext cx="5179763" cy="14369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11866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B47223-66D4-3841-8FDE-9343D2BB9149}"/>
              </a:ext>
            </a:extLst>
          </p:cNvPr>
          <p:cNvGrpSpPr/>
          <p:nvPr/>
        </p:nvGrpSpPr>
        <p:grpSpPr>
          <a:xfrm>
            <a:off x="177294" y="224585"/>
            <a:ext cx="3063211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B67FA8-91AF-3140-B78A-BDC66F3FDCDA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C8D71-CFC6-B542-B8D2-0AB90C7509AC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196B7-17C1-EC4D-80D2-D27327E3CA8B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서포트 벡터 머신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2FC807-CF91-8447-AA11-3A2DAA560571}"/>
              </a:ext>
            </a:extLst>
          </p:cNvPr>
          <p:cNvSpPr/>
          <p:nvPr/>
        </p:nvSpPr>
        <p:spPr>
          <a:xfrm>
            <a:off x="3940935" y="1506828"/>
            <a:ext cx="7250806" cy="4456090"/>
          </a:xfrm>
          <a:prstGeom prst="roundRect">
            <a:avLst>
              <a:gd name="adj" fmla="val 181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Right Triangle 11">
            <a:extLst>
              <a:ext uri="{FF2B5EF4-FFF2-40B4-BE49-F238E27FC236}">
                <a16:creationId xmlns:a16="http://schemas.microsoft.com/office/drawing/2014/main" id="{1419DA13-25A8-485A-B440-B02981733363}"/>
              </a:ext>
            </a:extLst>
          </p:cNvPr>
          <p:cNvSpPr/>
          <p:nvPr/>
        </p:nvSpPr>
        <p:spPr>
          <a:xfrm rot="10800000">
            <a:off x="3601977" y="1969718"/>
            <a:ext cx="338958" cy="283779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86E1D5-57A9-4AFF-8C1B-5E9DE489D27B}"/>
              </a:ext>
            </a:extLst>
          </p:cNvPr>
          <p:cNvGrpSpPr/>
          <p:nvPr/>
        </p:nvGrpSpPr>
        <p:grpSpPr>
          <a:xfrm>
            <a:off x="4292560" y="1797006"/>
            <a:ext cx="3364264" cy="1854319"/>
            <a:chOff x="1036011" y="1445622"/>
            <a:chExt cx="7430340" cy="3618605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30E4EEA6-C3CE-4DE2-821C-ABA038443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296" y="1445622"/>
              <a:ext cx="0" cy="35778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A13D9F0-F812-4125-B99C-935C232089FA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96" y="5023489"/>
              <a:ext cx="5341911" cy="40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83432DB-C9FE-4AF0-B108-6272B651D11E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6" y="2169306"/>
              <a:ext cx="2971259" cy="235678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4BA93AA-DD4B-4AFF-9286-BD4995A02702}"/>
                </a:ext>
              </a:extLst>
            </p:cNvPr>
            <p:cNvCxnSpPr>
              <a:cxnSpLocks/>
            </p:cNvCxnSpPr>
            <p:nvPr/>
          </p:nvCxnSpPr>
          <p:spPr>
            <a:xfrm>
              <a:off x="1117741" y="3040990"/>
              <a:ext cx="2537009" cy="197720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363E353-EC6B-4459-AFC0-1FBEC1923498}"/>
                </a:ext>
              </a:extLst>
            </p:cNvPr>
            <p:cNvCxnSpPr>
              <a:cxnSpLocks/>
            </p:cNvCxnSpPr>
            <p:nvPr/>
          </p:nvCxnSpPr>
          <p:spPr>
            <a:xfrm>
              <a:off x="1419596" y="2502855"/>
              <a:ext cx="2971259" cy="2356786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EAB9CC9-E7B6-430D-B381-40717164C347}"/>
                </a:ext>
              </a:extLst>
            </p:cNvPr>
            <p:cNvCxnSpPr/>
            <p:nvPr/>
          </p:nvCxnSpPr>
          <p:spPr>
            <a:xfrm>
              <a:off x="3498768" y="2917369"/>
              <a:ext cx="0" cy="444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8CF4D45-01C6-40D3-8FF4-77FB31E2B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3230" y="3139437"/>
              <a:ext cx="43107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C3DD4F3-F822-4076-9606-C516770E638D}"/>
                </a:ext>
              </a:extLst>
            </p:cNvPr>
            <p:cNvCxnSpPr/>
            <p:nvPr/>
          </p:nvCxnSpPr>
          <p:spPr>
            <a:xfrm>
              <a:off x="4157901" y="2237243"/>
              <a:ext cx="0" cy="444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4051CC3-63AB-4D55-BA8A-9BD255844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2363" y="2459311"/>
              <a:ext cx="43107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E17C0E2-66CA-447D-AAB0-54D6CDCD3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1561" y="4482548"/>
              <a:ext cx="43107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D22377A-21FF-4FC4-BE4E-CE79ED505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8724" y="3698663"/>
              <a:ext cx="43107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C41F8AE-6FA9-45A2-8F9B-2213801B9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86" y="3703961"/>
              <a:ext cx="646075" cy="1299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187055-FA86-4AF3-847A-45A41CD95017}"/>
                    </a:ext>
                  </a:extLst>
                </p:cNvPr>
                <p:cNvSpPr txBox="1"/>
                <p:nvPr/>
              </p:nvSpPr>
              <p:spPr>
                <a:xfrm>
                  <a:off x="3989477" y="2917369"/>
                  <a:ext cx="230390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ko-KR" altLang="en-US" sz="1200" i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187055-FA86-4AF3-847A-45A41CD95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9477" y="2917369"/>
                  <a:ext cx="2303905" cy="184666"/>
                </a:xfrm>
                <a:prstGeom prst="rect">
                  <a:avLst/>
                </a:prstGeom>
                <a:blipFill>
                  <a:blip r:embed="rId3"/>
                  <a:stretch>
                    <a:fillRect t="-60000" b="-1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F442A5-F432-49ED-8842-B4DCB5F08550}"/>
                    </a:ext>
                  </a:extLst>
                </p:cNvPr>
                <p:cNvSpPr txBox="1"/>
                <p:nvPr/>
              </p:nvSpPr>
              <p:spPr>
                <a:xfrm>
                  <a:off x="4001700" y="4613419"/>
                  <a:ext cx="230390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200" i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F442A5-F432-49ED-8842-B4DCB5F08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700" y="4613419"/>
                  <a:ext cx="2303905" cy="184666"/>
                </a:xfrm>
                <a:prstGeom prst="rect">
                  <a:avLst/>
                </a:prstGeom>
                <a:blipFill>
                  <a:blip r:embed="rId4"/>
                  <a:stretch>
                    <a:fillRect t="-50000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71A71D9-A469-4890-97E6-F64C1038F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0217" y="3206552"/>
              <a:ext cx="1734951" cy="495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4531843-2421-4BBB-A954-300F60A72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11" y="3302288"/>
              <a:ext cx="2301693" cy="1715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9669137-5B24-4A3F-8A8C-89241AF9A09F}"/>
                    </a:ext>
                  </a:extLst>
                </p:cNvPr>
                <p:cNvSpPr txBox="1"/>
                <p:nvPr/>
              </p:nvSpPr>
              <p:spPr>
                <a:xfrm>
                  <a:off x="1053296" y="3880664"/>
                  <a:ext cx="20370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sz="1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9669137-5B24-4A3F-8A8C-89241AF9A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96" y="3880664"/>
                  <a:ext cx="203709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37500" t="-50000" r="-87500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041861E-DD8B-4356-BFED-91394208BC21}"/>
                    </a:ext>
                  </a:extLst>
                </p:cNvPr>
                <p:cNvSpPr txBox="1"/>
                <p:nvPr/>
              </p:nvSpPr>
              <p:spPr>
                <a:xfrm>
                  <a:off x="1725762" y="4485438"/>
                  <a:ext cx="20370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sz="1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041861E-DD8B-4356-BFED-91394208B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762" y="4485438"/>
                  <a:ext cx="20370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37500" t="-50000" r="-100000" b="-1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89D85F8-CB4E-4101-85BE-D80F5C03CF98}"/>
                    </a:ext>
                  </a:extLst>
                </p:cNvPr>
                <p:cNvSpPr txBox="1"/>
                <p:nvPr/>
              </p:nvSpPr>
              <p:spPr>
                <a:xfrm>
                  <a:off x="2667098" y="1651701"/>
                  <a:ext cx="55592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sz="1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  <m:r>
                          <a:rPr lang="ko-KR" altLang="en-US" sz="1200" i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sz="1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89D85F8-CB4E-4101-85BE-D80F5C03C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98" y="1651701"/>
                  <a:ext cx="555921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14286" r="-107143" b="-1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4B0319C-61C1-4767-832C-78F275841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9123" y="2923914"/>
              <a:ext cx="722985" cy="77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C5A886-DBE7-4C4A-B5C3-AA4E3C64B633}"/>
                    </a:ext>
                  </a:extLst>
                </p:cNvPr>
                <p:cNvSpPr txBox="1"/>
                <p:nvPr/>
              </p:nvSpPr>
              <p:spPr>
                <a:xfrm>
                  <a:off x="1704261" y="2999355"/>
                  <a:ext cx="15356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C5A886-DBE7-4C4A-B5C3-AA4E3C64B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4261" y="2999355"/>
                  <a:ext cx="153567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63636" r="-118182" b="-87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225B2B8-E668-4A2D-AE21-11DD0240249A}"/>
                </a:ext>
              </a:extLst>
            </p:cNvPr>
            <p:cNvSpPr/>
            <p:nvPr/>
          </p:nvSpPr>
          <p:spPr>
            <a:xfrm>
              <a:off x="2637038" y="2072639"/>
              <a:ext cx="415723" cy="1314994"/>
            </a:xfrm>
            <a:custGeom>
              <a:avLst/>
              <a:gdLst>
                <a:gd name="connsiteX0" fmla="*/ 83151 w 415723"/>
                <a:gd name="connsiteY0" fmla="*/ 1314994 h 1314994"/>
                <a:gd name="connsiteX1" fmla="*/ 22191 w 415723"/>
                <a:gd name="connsiteY1" fmla="*/ 478972 h 1314994"/>
                <a:gd name="connsiteX2" fmla="*/ 414077 w 415723"/>
                <a:gd name="connsiteY2" fmla="*/ 522514 h 1314994"/>
                <a:gd name="connsiteX3" fmla="*/ 161528 w 415723"/>
                <a:gd name="connsiteY3" fmla="*/ 653143 h 1314994"/>
                <a:gd name="connsiteX4" fmla="*/ 135403 w 415723"/>
                <a:gd name="connsiteY4" fmla="*/ 278674 h 1314994"/>
                <a:gd name="connsiteX5" fmla="*/ 335700 w 415723"/>
                <a:gd name="connsiteY5" fmla="*/ 0 h 13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723" h="1314994">
                  <a:moveTo>
                    <a:pt x="83151" y="1314994"/>
                  </a:moveTo>
                  <a:cubicBezTo>
                    <a:pt x="25094" y="963023"/>
                    <a:pt x="-32963" y="611052"/>
                    <a:pt x="22191" y="478972"/>
                  </a:cubicBezTo>
                  <a:cubicBezTo>
                    <a:pt x="77345" y="346892"/>
                    <a:pt x="390854" y="493486"/>
                    <a:pt x="414077" y="522514"/>
                  </a:cubicBezTo>
                  <a:cubicBezTo>
                    <a:pt x="437300" y="551542"/>
                    <a:pt x="207974" y="693783"/>
                    <a:pt x="161528" y="653143"/>
                  </a:cubicBezTo>
                  <a:cubicBezTo>
                    <a:pt x="115082" y="612503"/>
                    <a:pt x="106374" y="387531"/>
                    <a:pt x="135403" y="278674"/>
                  </a:cubicBezTo>
                  <a:cubicBezTo>
                    <a:pt x="164432" y="169817"/>
                    <a:pt x="209426" y="58057"/>
                    <a:pt x="3357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4C46B5D-8BDC-478B-8255-0D4C1CD8C913}"/>
                    </a:ext>
                  </a:extLst>
                </p:cNvPr>
                <p:cNvSpPr txBox="1"/>
                <p:nvPr/>
              </p:nvSpPr>
              <p:spPr>
                <a:xfrm>
                  <a:off x="7283527" y="2643720"/>
                  <a:ext cx="1076320" cy="3890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1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ko-KR" altLang="en-US" sz="1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4C46B5D-8BDC-478B-8255-0D4C1CD8C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527" y="2643720"/>
                  <a:ext cx="1076320" cy="389017"/>
                </a:xfrm>
                <a:prstGeom prst="rect">
                  <a:avLst/>
                </a:prstGeom>
                <a:blipFill>
                  <a:blip r:embed="rId9"/>
                  <a:stretch>
                    <a:fillRect r="-112500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17B432-7DF8-4139-9E83-941A37525D6B}"/>
                </a:ext>
              </a:extLst>
            </p:cNvPr>
            <p:cNvSpPr/>
            <p:nvPr/>
          </p:nvSpPr>
          <p:spPr>
            <a:xfrm>
              <a:off x="7523464" y="1857279"/>
              <a:ext cx="9428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너비</a:t>
              </a:r>
              <a:r>
                <a:rPr lang="en-US" altLang="ko-KR" sz="1200"/>
                <a:t>(width)</a:t>
              </a:r>
              <a:endParaRPr lang="ko-KR" alt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C5229B8-0AC4-4795-A86F-9C9DCAF9990B}"/>
                  </a:ext>
                </a:extLst>
              </p:cNvPr>
              <p:cNvSpPr txBox="1"/>
              <p:nvPr/>
            </p:nvSpPr>
            <p:spPr>
              <a:xfrm>
                <a:off x="8468426" y="2412766"/>
                <a:ext cx="1261994" cy="106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1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C5229B8-0AC4-4795-A86F-9C9DCAF9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26" y="2412766"/>
                <a:ext cx="1261994" cy="106918"/>
              </a:xfrm>
              <a:prstGeom prst="rect">
                <a:avLst/>
              </a:prstGeom>
              <a:blipFill>
                <a:blip r:embed="rId10"/>
                <a:stretch>
                  <a:fillRect r="-75845" b="-28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B4D339-0455-48D2-9AB4-D83F08267383}"/>
                  </a:ext>
                </a:extLst>
              </p:cNvPr>
              <p:cNvSpPr/>
              <p:nvPr/>
            </p:nvSpPr>
            <p:spPr>
              <a:xfrm>
                <a:off x="10016902" y="2780219"/>
                <a:ext cx="711963" cy="128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+1+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B4D339-0455-48D2-9AB4-D83F08267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902" y="2780219"/>
                <a:ext cx="711963" cy="128541"/>
              </a:xfrm>
              <a:prstGeom prst="rect">
                <a:avLst/>
              </a:prstGeom>
              <a:blipFill>
                <a:blip r:embed="rId11"/>
                <a:stretch>
                  <a:fillRect r="-66667" b="-2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B20A5E3-CF6A-4BDE-ABDB-8F3E33A59BC6}"/>
                  </a:ext>
                </a:extLst>
              </p:cNvPr>
              <p:cNvSpPr/>
              <p:nvPr/>
            </p:nvSpPr>
            <p:spPr>
              <a:xfrm>
                <a:off x="10016902" y="3163021"/>
                <a:ext cx="368696" cy="127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B20A5E3-CF6A-4BDE-ABDB-8F3E33A59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902" y="3163021"/>
                <a:ext cx="368696" cy="127519"/>
              </a:xfrm>
              <a:prstGeom prst="rect">
                <a:avLst/>
              </a:prstGeom>
              <a:blipFill>
                <a:blip r:embed="rId12"/>
                <a:stretch>
                  <a:fillRect r="-44262" b="-2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5B69790-FBF8-424B-BC7A-CA1CB1B09628}"/>
                  </a:ext>
                </a:extLst>
              </p:cNvPr>
              <p:cNvSpPr/>
              <p:nvPr/>
            </p:nvSpPr>
            <p:spPr>
              <a:xfrm>
                <a:off x="8650647" y="3178219"/>
                <a:ext cx="120079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ko-KR" altLang="en-US" sz="120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ko-KR" sz="12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5B69790-FBF8-424B-BC7A-CA1CB1B09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47" y="3178219"/>
                <a:ext cx="1200796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D0AEDA1-53DF-45FF-8EF7-C2884B0DB285}"/>
                  </a:ext>
                </a:extLst>
              </p:cNvPr>
              <p:cNvSpPr/>
              <p:nvPr/>
            </p:nvSpPr>
            <p:spPr>
              <a:xfrm>
                <a:off x="8473601" y="3006603"/>
                <a:ext cx="144704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ko-KR" altLang="en-US" sz="120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US" altLang="ko-KR" sz="12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D0AEDA1-53DF-45FF-8EF7-C2884B0DB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601" y="3006603"/>
                <a:ext cx="1447049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94375E-6AFA-4720-9EB1-844B6AF01DF3}"/>
              </a:ext>
            </a:extLst>
          </p:cNvPr>
          <p:cNvSpPr/>
          <p:nvPr/>
        </p:nvSpPr>
        <p:spPr>
          <a:xfrm>
            <a:off x="8523059" y="2954884"/>
            <a:ext cx="1344426" cy="550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4FC140-2485-40D8-A691-0AA630B6C287}"/>
              </a:ext>
            </a:extLst>
          </p:cNvPr>
          <p:cNvGrpSpPr/>
          <p:nvPr/>
        </p:nvGrpSpPr>
        <p:grpSpPr>
          <a:xfrm>
            <a:off x="4303217" y="4272338"/>
            <a:ext cx="2280821" cy="1648082"/>
            <a:chOff x="2551543" y="1379742"/>
            <a:chExt cx="5136910" cy="3738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E468FE4-695D-4D39-A716-54BA0C1B9E28}"/>
                    </a:ext>
                  </a:extLst>
                </p:cNvPr>
                <p:cNvSpPr/>
                <p:nvPr/>
              </p:nvSpPr>
              <p:spPr>
                <a:xfrm>
                  <a:off x="2551543" y="1379742"/>
                  <a:ext cx="980525" cy="507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E468FE4-695D-4D39-A716-54BA0C1B9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543" y="1379742"/>
                  <a:ext cx="980525" cy="507318"/>
                </a:xfrm>
                <a:prstGeom prst="rect">
                  <a:avLst/>
                </a:prstGeom>
                <a:blipFill>
                  <a:blip r:embed="rId15"/>
                  <a:stretch>
                    <a:fillRect r="-94366" b="-10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화살표: 왼쪽/오른쪽 82">
              <a:extLst>
                <a:ext uri="{FF2B5EF4-FFF2-40B4-BE49-F238E27FC236}">
                  <a16:creationId xmlns:a16="http://schemas.microsoft.com/office/drawing/2014/main" id="{42DA0966-6F81-4353-ADA5-DB22B7971EE4}"/>
                </a:ext>
              </a:extLst>
            </p:cNvPr>
            <p:cNvSpPr/>
            <p:nvPr/>
          </p:nvSpPr>
          <p:spPr>
            <a:xfrm>
              <a:off x="5124339" y="1741714"/>
              <a:ext cx="1227908" cy="478972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982794C-9B78-487B-A90C-61FEF94B212F}"/>
                    </a:ext>
                  </a:extLst>
                </p:cNvPr>
                <p:cNvSpPr/>
                <p:nvPr/>
              </p:nvSpPr>
              <p:spPr>
                <a:xfrm>
                  <a:off x="6544422" y="1379742"/>
                  <a:ext cx="980525" cy="507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982794C-9B78-487B-A90C-61FEF94B2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422" y="1379742"/>
                  <a:ext cx="980525" cy="507318"/>
                </a:xfrm>
                <a:prstGeom prst="rect">
                  <a:avLst/>
                </a:prstGeom>
                <a:blipFill>
                  <a:blip r:embed="rId16"/>
                  <a:stretch>
                    <a:fillRect r="-94366" b="-10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화살표: 왼쪽/오른쪽 112">
              <a:extLst>
                <a:ext uri="{FF2B5EF4-FFF2-40B4-BE49-F238E27FC236}">
                  <a16:creationId xmlns:a16="http://schemas.microsoft.com/office/drawing/2014/main" id="{DF59A3D2-A5F0-4949-9FD5-FF49AB2C766F}"/>
                </a:ext>
              </a:extLst>
            </p:cNvPr>
            <p:cNvSpPr/>
            <p:nvPr/>
          </p:nvSpPr>
          <p:spPr>
            <a:xfrm>
              <a:off x="5150465" y="3198852"/>
              <a:ext cx="1227908" cy="478972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04DEFA07-2E59-4A6C-8F97-6CB3E93EBFAD}"/>
                    </a:ext>
                  </a:extLst>
                </p:cNvPr>
                <p:cNvSpPr/>
                <p:nvPr/>
              </p:nvSpPr>
              <p:spPr>
                <a:xfrm>
                  <a:off x="6544422" y="3143144"/>
                  <a:ext cx="88678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04DEFA07-2E59-4A6C-8F97-6CB3E93EB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422" y="3143144"/>
                  <a:ext cx="886781" cy="276999"/>
                </a:xfrm>
                <a:prstGeom prst="rect">
                  <a:avLst/>
                </a:prstGeom>
                <a:blipFill>
                  <a:blip r:embed="rId17"/>
                  <a:stretch>
                    <a:fillRect r="-89063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화살표: 왼쪽/오른쪽 114">
              <a:extLst>
                <a:ext uri="{FF2B5EF4-FFF2-40B4-BE49-F238E27FC236}">
                  <a16:creationId xmlns:a16="http://schemas.microsoft.com/office/drawing/2014/main" id="{B168D179-502C-4CF2-8AEB-EF018BF31F9F}"/>
                </a:ext>
              </a:extLst>
            </p:cNvPr>
            <p:cNvSpPr/>
            <p:nvPr/>
          </p:nvSpPr>
          <p:spPr>
            <a:xfrm>
              <a:off x="5150465" y="4639346"/>
              <a:ext cx="1227908" cy="478972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19E19F0-1F03-4A89-A3BC-D519CF3A33F7}"/>
                    </a:ext>
                  </a:extLst>
                </p:cNvPr>
                <p:cNvSpPr/>
                <p:nvPr/>
              </p:nvSpPr>
              <p:spPr>
                <a:xfrm>
                  <a:off x="6544422" y="4279405"/>
                  <a:ext cx="1144031" cy="507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19E19F0-1F03-4A89-A3BC-D519CF3A33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422" y="4279405"/>
                  <a:ext cx="1144031" cy="507318"/>
                </a:xfrm>
                <a:prstGeom prst="rect">
                  <a:avLst/>
                </a:prstGeom>
                <a:blipFill>
                  <a:blip r:embed="rId18"/>
                  <a:stretch>
                    <a:fillRect r="-97590" b="-1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51AA176-9C7B-4CC3-86A9-BDCC0139A963}"/>
              </a:ext>
            </a:extLst>
          </p:cNvPr>
          <p:cNvSpPr txBox="1"/>
          <p:nvPr/>
        </p:nvSpPr>
        <p:spPr>
          <a:xfrm>
            <a:off x="4207218" y="3887044"/>
            <a:ext cx="1155395" cy="373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너비 최대화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1DD795B-DBFC-4316-9ABD-397FAFB26D29}"/>
                  </a:ext>
                </a:extLst>
              </p:cNvPr>
              <p:cNvSpPr/>
              <p:nvPr/>
            </p:nvSpPr>
            <p:spPr>
              <a:xfrm>
                <a:off x="7211061" y="5510809"/>
                <a:ext cx="1506071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⋅</m:t>
                          </m:r>
                          <m:acc>
                            <m:accPr>
                              <m:chr m:val="⃗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1DD795B-DBFC-4316-9ABD-397FAFB26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061" y="5510809"/>
                <a:ext cx="1506071" cy="507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DEE10BD8-5AAB-41B3-A9F6-3AFD42B79E5F}"/>
              </a:ext>
            </a:extLst>
          </p:cNvPr>
          <p:cNvSpPr txBox="1"/>
          <p:nvPr/>
        </p:nvSpPr>
        <p:spPr>
          <a:xfrm>
            <a:off x="7518574" y="4978453"/>
            <a:ext cx="338769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>
                <a:solidFill>
                  <a:schemeClr val="tx1"/>
                </a:solidFill>
              </a:rPr>
              <a:t>벡터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 자기 자신과의 </a:t>
            </a:r>
            <a:r>
              <a:rPr lang="ko-KR" altLang="en-US" sz="1400" dirty="0" err="1">
                <a:solidFill>
                  <a:schemeClr val="tx1"/>
                </a:solidFill>
              </a:rPr>
              <a:t>내적값의</a:t>
            </a:r>
            <a:r>
              <a:rPr lang="ko-KR" altLang="en-US" sz="1400" dirty="0">
                <a:solidFill>
                  <a:schemeClr val="tx1"/>
                </a:solidFill>
              </a:rPr>
              <a:t> 최소화</a:t>
            </a:r>
          </a:p>
        </p:txBody>
      </p:sp>
    </p:spTree>
    <p:extLst>
      <p:ext uri="{BB962C8B-B14F-4D97-AF65-F5344CB8AC3E}">
        <p14:creationId xmlns:p14="http://schemas.microsoft.com/office/powerpoint/2010/main" val="13304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목적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함수와 제약 조건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2575715" y="3383391"/>
            <a:ext cx="7081634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목적함수와 제약조건을 한번에 표현하고 싶어요</a:t>
            </a:r>
            <a:r>
              <a:rPr lang="en-US" altLang="ko-KR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 </a:t>
            </a:r>
            <a:r>
              <a:rPr lang="en-US" altLang="ko-KR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anose="05000000000000000000" pitchFamily="2" charset="2"/>
              </a:rPr>
              <a:t>Lagrange function</a:t>
            </a:r>
            <a:endParaRPr lang="en-KR" sz="1600" b="1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0D9B7-B89C-453A-B105-5272932FB7E2}"/>
              </a:ext>
            </a:extLst>
          </p:cNvPr>
          <p:cNvSpPr txBox="1"/>
          <p:nvPr/>
        </p:nvSpPr>
        <p:spPr>
          <a:xfrm>
            <a:off x="770818" y="1563796"/>
            <a:ext cx="617541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최적화 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Optimization 1. 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2DB4AE5-922A-443D-AB4E-B84B6ABB8C64}"/>
                  </a:ext>
                </a:extLst>
              </p:cNvPr>
              <p:cNvSpPr/>
              <p:nvPr/>
            </p:nvSpPr>
            <p:spPr>
              <a:xfrm>
                <a:off x="3906998" y="2476108"/>
                <a:ext cx="1332310" cy="344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ko-KR" alt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ko-KR" alt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5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2DB4AE5-922A-443D-AB4E-B84B6ABB8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98" y="2476108"/>
                <a:ext cx="1332310" cy="344509"/>
              </a:xfrm>
              <a:prstGeom prst="rect">
                <a:avLst/>
              </a:prstGeom>
              <a:blipFill>
                <a:blip r:embed="rId3"/>
                <a:stretch>
                  <a:fillRect b="-614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4DF4EF77-B8FC-4F6E-9785-DC1D05679E15}"/>
              </a:ext>
            </a:extLst>
          </p:cNvPr>
          <p:cNvSpPr/>
          <p:nvPr/>
        </p:nvSpPr>
        <p:spPr>
          <a:xfrm>
            <a:off x="911565" y="2419819"/>
            <a:ext cx="2078366" cy="637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+mj-lt"/>
                <a:ea typeface="NanumSquare ExtraBold" panose="020B0600000101010101"/>
              </a:rPr>
              <a:t>목적 함수</a:t>
            </a:r>
            <a:endParaRPr lang="en-US" altLang="ko-KR" sz="1500" dirty="0">
              <a:solidFill>
                <a:schemeClr val="tx1"/>
              </a:solidFill>
              <a:latin typeface="+mj-lt"/>
              <a:ea typeface="NanumSquare ExtraBold" panose="020B0600000101010101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+mj-lt"/>
                <a:ea typeface="NanumSquare ExtraBold" panose="020B0600000101010101"/>
              </a:rPr>
              <a:t>(objective function)</a:t>
            </a:r>
            <a:endParaRPr lang="ko-KR" altLang="en-US" sz="1500" dirty="0">
              <a:solidFill>
                <a:schemeClr val="tx1"/>
              </a:solidFill>
              <a:latin typeface="+mj-lt"/>
              <a:ea typeface="NanumSquare ExtraBold" panose="020B0600000101010101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B4E87B-85E0-47AD-95D2-575FE1AC22DA}"/>
              </a:ext>
            </a:extLst>
          </p:cNvPr>
          <p:cNvSpPr/>
          <p:nvPr/>
        </p:nvSpPr>
        <p:spPr>
          <a:xfrm>
            <a:off x="3345771" y="2419819"/>
            <a:ext cx="2441822" cy="637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DEB92-470E-43C1-9537-4BA5E86E9BB1}"/>
              </a:ext>
            </a:extLst>
          </p:cNvPr>
          <p:cNvSpPr/>
          <p:nvPr/>
        </p:nvSpPr>
        <p:spPr>
          <a:xfrm>
            <a:off x="6510261" y="2409367"/>
            <a:ext cx="2078366" cy="637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latin typeface="+mj-lt"/>
                <a:ea typeface="NanumSquare ExtraBold" panose="020B0600000101010101"/>
              </a:rPr>
              <a:t>제약 조건</a:t>
            </a:r>
            <a:endParaRPr lang="en-US" altLang="ko-KR" sz="1500">
              <a:solidFill>
                <a:schemeClr val="tx1"/>
              </a:solidFill>
              <a:latin typeface="+mj-lt"/>
              <a:ea typeface="NanumSquare ExtraBold" panose="020B0600000101010101"/>
            </a:endParaRPr>
          </a:p>
          <a:p>
            <a:pPr algn="ctr"/>
            <a:r>
              <a:rPr lang="en-US" altLang="ko-KR" sz="1500">
                <a:solidFill>
                  <a:schemeClr val="tx1"/>
                </a:solidFill>
                <a:latin typeface="+mj-lt"/>
                <a:ea typeface="NanumSquare ExtraBold" panose="020B0600000101010101"/>
              </a:rPr>
              <a:t>(constraint)</a:t>
            </a:r>
            <a:endParaRPr lang="ko-KR" altLang="en-US" sz="1500">
              <a:solidFill>
                <a:schemeClr val="tx1"/>
              </a:solidFill>
              <a:latin typeface="+mj-lt"/>
              <a:ea typeface="NanumSquare ExtraBold" panose="020B060000010101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ED253B-3E6A-40D4-8AD6-F8AB9B621B98}"/>
                  </a:ext>
                </a:extLst>
              </p:cNvPr>
              <p:cNvSpPr txBox="1"/>
              <p:nvPr/>
            </p:nvSpPr>
            <p:spPr>
              <a:xfrm>
                <a:off x="8998119" y="2627604"/>
                <a:ext cx="2388169" cy="130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5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ko-KR" alt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ko-KR" altLang="en-US" sz="1500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ED253B-3E6A-40D4-8AD6-F8AB9B62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119" y="2627604"/>
                <a:ext cx="2388169" cy="130167"/>
              </a:xfrm>
              <a:prstGeom prst="rect">
                <a:avLst/>
              </a:prstGeom>
              <a:blipFill>
                <a:blip r:embed="rId4"/>
                <a:stretch>
                  <a:fillRect t="-57143" b="-1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37FA41-645C-41CC-A7A1-73AEF618B4EC}"/>
              </a:ext>
            </a:extLst>
          </p:cNvPr>
          <p:cNvSpPr/>
          <p:nvPr/>
        </p:nvSpPr>
        <p:spPr>
          <a:xfrm>
            <a:off x="8944466" y="2409366"/>
            <a:ext cx="2441822" cy="637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793B8D-C900-4239-9B36-8111F3A14C00}"/>
                  </a:ext>
                </a:extLst>
              </p:cNvPr>
              <p:cNvSpPr/>
              <p:nvPr/>
            </p:nvSpPr>
            <p:spPr>
              <a:xfrm>
                <a:off x="2800914" y="3839092"/>
                <a:ext cx="6659195" cy="13526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ko-KR" alt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3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3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ko-KR" alt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3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ko-KR" altLang="en-US" sz="30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ko-KR" alt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0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altLang="ko-KR" sz="300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ko-KR" altLang="en-US" sz="3000" i="1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793B8D-C900-4239-9B36-8111F3A14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14" y="3839092"/>
                <a:ext cx="6659195" cy="1352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8006E-40BF-455F-9C85-F1A7CA0C8C53}"/>
              </a:ext>
            </a:extLst>
          </p:cNvPr>
          <p:cNvSpPr txBox="1"/>
          <p:nvPr/>
        </p:nvSpPr>
        <p:spPr>
          <a:xfrm>
            <a:off x="2519569" y="5733560"/>
            <a:ext cx="708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 대한 최소값 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= alpha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 대한 최대값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</a:t>
            </a:r>
            <a:endParaRPr lang="en-KR" b="1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9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라그랑지안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듀얼 함수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7630454" y="4768790"/>
            <a:ext cx="3338948" cy="492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</a:t>
            </a:r>
            <a:r>
              <a:rPr lang="ko-KR" altLang="en-US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 없어지고 </a:t>
            </a:r>
            <a:r>
              <a:rPr lang="en-US" altLang="ko-KR" sz="13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training data</a:t>
            </a:r>
            <a:r>
              <a:rPr lang="ko-KR" altLang="en-US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에서 얻을 수 있는 걸로 모두 바뀌었다</a:t>
            </a:r>
            <a:r>
              <a:rPr lang="en-US" altLang="ko-KR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</a:t>
            </a:r>
            <a:endParaRPr lang="en-KR" sz="13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0D9B7-B89C-453A-B105-5272932FB7E2}"/>
              </a:ext>
            </a:extLst>
          </p:cNvPr>
          <p:cNvSpPr txBox="1"/>
          <p:nvPr/>
        </p:nvSpPr>
        <p:spPr>
          <a:xfrm>
            <a:off x="770818" y="1563796"/>
            <a:ext cx="617541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최적화 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Optimization 1. Dual Problem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235810-1381-4F00-B84E-5FE7C3857900}"/>
              </a:ext>
            </a:extLst>
          </p:cNvPr>
          <p:cNvGrpSpPr/>
          <p:nvPr/>
        </p:nvGrpSpPr>
        <p:grpSpPr>
          <a:xfrm>
            <a:off x="545609" y="2182614"/>
            <a:ext cx="5468402" cy="3228785"/>
            <a:chOff x="1957310" y="866616"/>
            <a:chExt cx="7675928" cy="5346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7939D01-3DCC-4F15-9A5A-BE4AE399AAB3}"/>
                    </a:ext>
                  </a:extLst>
                </p:cNvPr>
                <p:cNvSpPr/>
                <p:nvPr/>
              </p:nvSpPr>
              <p:spPr>
                <a:xfrm>
                  <a:off x="3115151" y="920667"/>
                  <a:ext cx="3427798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ko-KR" altLang="en-US" sz="150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50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 altLang="ko-KR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7939D01-3DCC-4F15-9A5A-BE4AE399AA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151" y="920667"/>
                  <a:ext cx="3427798" cy="722442"/>
                </a:xfrm>
                <a:prstGeom prst="rect">
                  <a:avLst/>
                </a:prstGeom>
                <a:blipFill>
                  <a:blip r:embed="rId3"/>
                  <a:stretch>
                    <a:fillRect r="-33000" b="-5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2F23862-5EAE-4ED6-9264-DB0099813A91}"/>
                    </a:ext>
                  </a:extLst>
                </p:cNvPr>
                <p:cNvSpPr/>
                <p:nvPr/>
              </p:nvSpPr>
              <p:spPr>
                <a:xfrm>
                  <a:off x="1957311" y="2366738"/>
                  <a:ext cx="2266967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den>
                        </m:f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ko-KR" alt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2F23862-5EAE-4ED6-9264-DB0099813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311" y="2366738"/>
                  <a:ext cx="2266967" cy="722442"/>
                </a:xfrm>
                <a:prstGeom prst="rect">
                  <a:avLst/>
                </a:prstGeom>
                <a:blipFill>
                  <a:blip r:embed="rId4"/>
                  <a:stretch>
                    <a:fillRect r="-30303" b="-549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2049CE3-E5E3-4EEA-82B7-26F0E0BF4BFC}"/>
                    </a:ext>
                  </a:extLst>
                </p:cNvPr>
                <p:cNvSpPr/>
                <p:nvPr/>
              </p:nvSpPr>
              <p:spPr>
                <a:xfrm>
                  <a:off x="2444880" y="3540061"/>
                  <a:ext cx="1651029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500" i="1" smtClean="0">
                            <a:latin typeface="Cambria Math" panose="02040503050406030204" pitchFamily="18" charset="0"/>
                          </a:rPr>
                          <m:t>↔</m:t>
                        </m:r>
                        <m:acc>
                          <m:accPr>
                            <m:chr m:val="⃗"/>
                            <m:ctrlPr>
                              <a:rPr lang="ko-KR" alt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2049CE3-E5E3-4EEA-82B7-26F0E0BF4B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880" y="3540061"/>
                  <a:ext cx="1651029" cy="722442"/>
                </a:xfrm>
                <a:prstGeom prst="rect">
                  <a:avLst/>
                </a:prstGeom>
                <a:blipFill>
                  <a:blip r:embed="rId5"/>
                  <a:stretch>
                    <a:fillRect r="-26943" b="-549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5946D86-98B0-439D-8D6B-DE9A034A695B}"/>
                    </a:ext>
                  </a:extLst>
                </p:cNvPr>
                <p:cNvSpPr/>
                <p:nvPr/>
              </p:nvSpPr>
              <p:spPr>
                <a:xfrm>
                  <a:off x="2081224" y="5138424"/>
                  <a:ext cx="4668778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5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ko-KR" altLang="en-US" sz="1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5946D86-98B0-439D-8D6B-DE9A034A69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224" y="5138424"/>
                  <a:ext cx="4668778" cy="610936"/>
                </a:xfrm>
                <a:prstGeom prst="rect">
                  <a:avLst/>
                </a:prstGeom>
                <a:blipFill>
                  <a:blip r:embed="rId6"/>
                  <a:stretch>
                    <a:fillRect r="-34799" b="-5082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012446-A4F8-45CB-91BA-BBDF1FDD363D}"/>
                </a:ext>
              </a:extLst>
            </p:cNvPr>
            <p:cNvSpPr/>
            <p:nvPr/>
          </p:nvSpPr>
          <p:spPr>
            <a:xfrm>
              <a:off x="1957310" y="4985520"/>
              <a:ext cx="7675927" cy="12279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1241E3-3B55-4B00-88BF-10F9D1F67D81}"/>
                </a:ext>
              </a:extLst>
            </p:cNvPr>
            <p:cNvSpPr/>
            <p:nvPr/>
          </p:nvSpPr>
          <p:spPr>
            <a:xfrm>
              <a:off x="1957311" y="866616"/>
              <a:ext cx="7675927" cy="12279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84E499E-733C-4D60-A1EF-C19E9AB96E12}"/>
                    </a:ext>
                  </a:extLst>
                </p:cNvPr>
                <p:cNvSpPr/>
                <p:nvPr/>
              </p:nvSpPr>
              <p:spPr>
                <a:xfrm>
                  <a:off x="6315391" y="2383476"/>
                  <a:ext cx="1857175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84E499E-733C-4D60-A1EF-C19E9AB96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391" y="2383476"/>
                  <a:ext cx="1857175" cy="722442"/>
                </a:xfrm>
                <a:prstGeom prst="rect">
                  <a:avLst/>
                </a:prstGeom>
                <a:blipFill>
                  <a:blip r:embed="rId7"/>
                  <a:stretch>
                    <a:fillRect r="-28111" b="-52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77D7331-A9DC-41F9-B162-2BB17A76A296}"/>
                    </a:ext>
                  </a:extLst>
                </p:cNvPr>
                <p:cNvSpPr/>
                <p:nvPr/>
              </p:nvSpPr>
              <p:spPr>
                <a:xfrm>
                  <a:off x="6774105" y="3523323"/>
                  <a:ext cx="1445267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500" i="1" smtClean="0">
                            <a:latin typeface="Cambria Math" panose="02040503050406030204" pitchFamily="18" charset="0"/>
                          </a:rPr>
                          <m:t>↔</m:t>
                        </m:r>
                        <m:nary>
                          <m:naryPr>
                            <m:chr m:val="∑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sz="1500" i="1"/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77D7331-A9DC-41F9-B162-2BB17A76A2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105" y="3523323"/>
                  <a:ext cx="1445267" cy="722442"/>
                </a:xfrm>
                <a:prstGeom prst="rect">
                  <a:avLst/>
                </a:prstGeom>
                <a:blipFill>
                  <a:blip r:embed="rId8"/>
                  <a:stretch>
                    <a:fillRect r="-25444" b="-52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77FF70-7BB2-49E0-A069-7A67B4254E1D}"/>
                </a:ext>
              </a:extLst>
            </p:cNvPr>
            <p:cNvSpPr/>
            <p:nvPr/>
          </p:nvSpPr>
          <p:spPr>
            <a:xfrm>
              <a:off x="1957310" y="2335409"/>
              <a:ext cx="3775363" cy="242799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37B978C-5BAC-405F-B10E-01EDBC9EDCD4}"/>
                </a:ext>
              </a:extLst>
            </p:cNvPr>
            <p:cNvSpPr/>
            <p:nvPr/>
          </p:nvSpPr>
          <p:spPr>
            <a:xfrm>
              <a:off x="5857875" y="2326065"/>
              <a:ext cx="3775363" cy="242799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8836E5E-EAAC-4AE1-9326-9B72AAFC4FFA}"/>
                  </a:ext>
                </a:extLst>
              </p:cNvPr>
              <p:cNvSpPr/>
              <p:nvPr/>
            </p:nvSpPr>
            <p:spPr>
              <a:xfrm>
                <a:off x="6354453" y="2303115"/>
                <a:ext cx="5034647" cy="722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ko-KR" alt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ko-KR" alt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ko-KR" altLang="en-US" sz="1500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5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50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ko-KR" altLang="en-US" sz="1500" i="1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8836E5E-EAAC-4AE1-9326-9B72AAFC4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53" y="2303115"/>
                <a:ext cx="5034647" cy="7224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8E252-B6DB-4D3E-80C2-D896B4754B37}"/>
              </a:ext>
            </a:extLst>
          </p:cNvPr>
          <p:cNvGrpSpPr/>
          <p:nvPr/>
        </p:nvGrpSpPr>
        <p:grpSpPr>
          <a:xfrm>
            <a:off x="6444693" y="3209308"/>
            <a:ext cx="3105774" cy="1309277"/>
            <a:chOff x="2947514" y="1085075"/>
            <a:chExt cx="4132857" cy="3035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D863EBF-F021-455C-8D8F-4939148708BD}"/>
                    </a:ext>
                  </a:extLst>
                </p:cNvPr>
                <p:cNvSpPr/>
                <p:nvPr/>
              </p:nvSpPr>
              <p:spPr>
                <a:xfrm>
                  <a:off x="2947514" y="1085075"/>
                  <a:ext cx="3503843" cy="722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ko-KR" altLang="en-US" sz="1500" i="1" dirty="0"/>
                </a:p>
              </p:txBody>
            </p:sp>
          </mc:Choice>
          <mc:Fallback xmlns="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D863EBF-F021-455C-8D8F-4939148708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514" y="1085075"/>
                  <a:ext cx="3503843" cy="722442"/>
                </a:xfrm>
                <a:prstGeom prst="rect">
                  <a:avLst/>
                </a:prstGeom>
                <a:blipFill>
                  <a:blip r:embed="rId10"/>
                  <a:stretch>
                    <a:fillRect r="-26389" b="-113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00E5178-080A-4EC6-8FD0-D9495ECC42FB}"/>
                    </a:ext>
                  </a:extLst>
                </p:cNvPr>
                <p:cNvSpPr/>
                <p:nvPr/>
              </p:nvSpPr>
              <p:spPr>
                <a:xfrm>
                  <a:off x="3288501" y="2857818"/>
                  <a:ext cx="2877774" cy="7486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ko-KR" alt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ko-KR" alt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500" i="1" dirty="0"/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00E5178-080A-4EC6-8FD0-D9495EC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501" y="2857818"/>
                  <a:ext cx="2877774" cy="748603"/>
                </a:xfrm>
                <a:prstGeom prst="rect">
                  <a:avLst/>
                </a:prstGeom>
                <a:blipFill>
                  <a:blip r:embed="rId11"/>
                  <a:stretch>
                    <a:fillRect r="-25070" b="-1150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B777024-F5C9-4BCD-95BB-1BB9A02E1721}"/>
                </a:ext>
              </a:extLst>
            </p:cNvPr>
            <p:cNvSpPr/>
            <p:nvPr/>
          </p:nvSpPr>
          <p:spPr>
            <a:xfrm>
              <a:off x="6290364" y="3435935"/>
              <a:ext cx="790007" cy="685029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9B535A-67E4-42A3-8B82-678E7B57862F}"/>
              </a:ext>
            </a:extLst>
          </p:cNvPr>
          <p:cNvSpPr/>
          <p:nvPr/>
        </p:nvSpPr>
        <p:spPr>
          <a:xfrm>
            <a:off x="8705273" y="4223155"/>
            <a:ext cx="775854" cy="295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98647B-7453-4043-8CF7-69CF30325F15}"/>
              </a:ext>
            </a:extLst>
          </p:cNvPr>
          <p:cNvSpPr txBox="1"/>
          <p:nvPr/>
        </p:nvSpPr>
        <p:spPr>
          <a:xfrm>
            <a:off x="2519569" y="5733560"/>
            <a:ext cx="708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 대한 최소값 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= alpha</a:t>
            </a:r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에 대한 최대값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</a:t>
            </a:r>
            <a:endParaRPr lang="en-KR" b="1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5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4F0C5-4587-B243-B66D-D77010721FB1}"/>
              </a:ext>
            </a:extLst>
          </p:cNvPr>
          <p:cNvSpPr txBox="1"/>
          <p:nvPr/>
        </p:nvSpPr>
        <p:spPr>
          <a:xfrm>
            <a:off x="3654552" y="98445"/>
            <a:ext cx="48828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NaiveBayes</a:t>
            </a:r>
            <a:endParaRPr lang="en-US" sz="5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sz="5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&amp;</a:t>
            </a:r>
          </a:p>
          <a:p>
            <a:pPr algn="ctr"/>
            <a:r>
              <a:rPr lang="en-US" sz="5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SVM</a:t>
            </a:r>
            <a:endParaRPr lang="en-KR" sz="5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D21A9-976D-AD4A-9010-4A12407EF23E}"/>
              </a:ext>
            </a:extLst>
          </p:cNvPr>
          <p:cNvSpPr/>
          <p:nvPr/>
        </p:nvSpPr>
        <p:spPr>
          <a:xfrm>
            <a:off x="2895600" y="2462688"/>
            <a:ext cx="6400800" cy="3886200"/>
          </a:xfrm>
          <a:prstGeom prst="rect">
            <a:avLst/>
          </a:prstGeom>
          <a:solidFill>
            <a:srgbClr val="F0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나이브베이즈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서포트 벡터 머신</a:t>
            </a:r>
            <a:endParaRPr lang="en-KR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73B110-6917-6C49-B25A-F8B784921DB5}"/>
              </a:ext>
            </a:extLst>
          </p:cNvPr>
          <p:cNvGrpSpPr/>
          <p:nvPr/>
        </p:nvGrpSpPr>
        <p:grpSpPr>
          <a:xfrm>
            <a:off x="3307443" y="3918514"/>
            <a:ext cx="306614" cy="369332"/>
            <a:chOff x="3307443" y="2852448"/>
            <a:chExt cx="306614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98B448-D80E-2642-BAB1-B08B326B90A2}"/>
                </a:ext>
              </a:extLst>
            </p:cNvPr>
            <p:cNvSpPr/>
            <p:nvPr/>
          </p:nvSpPr>
          <p:spPr>
            <a:xfrm>
              <a:off x="3320143" y="2873829"/>
              <a:ext cx="293914" cy="326571"/>
            </a:xfrm>
            <a:prstGeom prst="rect">
              <a:avLst/>
            </a:prstGeom>
            <a:solidFill>
              <a:srgbClr val="0081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07D19-3FBC-6445-B70E-6424FD3BF192}"/>
                </a:ext>
              </a:extLst>
            </p:cNvPr>
            <p:cNvSpPr txBox="1"/>
            <p:nvPr/>
          </p:nvSpPr>
          <p:spPr>
            <a:xfrm>
              <a:off x="3307443" y="2852448"/>
              <a:ext cx="29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</a:t>
              </a:r>
              <a:endParaRPr lang="en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07C6C-D701-A44B-B753-7DB5C8F0458D}"/>
              </a:ext>
            </a:extLst>
          </p:cNvPr>
          <p:cNvGrpSpPr/>
          <p:nvPr/>
        </p:nvGrpSpPr>
        <p:grpSpPr>
          <a:xfrm>
            <a:off x="3320143" y="4785012"/>
            <a:ext cx="293914" cy="369332"/>
            <a:chOff x="3320143" y="4437404"/>
            <a:chExt cx="293914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FBD320-CBB9-EE4B-8BC6-724AA590B36A}"/>
                </a:ext>
              </a:extLst>
            </p:cNvPr>
            <p:cNvSpPr/>
            <p:nvPr/>
          </p:nvSpPr>
          <p:spPr>
            <a:xfrm>
              <a:off x="3320143" y="4455744"/>
              <a:ext cx="293914" cy="326571"/>
            </a:xfrm>
            <a:prstGeom prst="rect">
              <a:avLst/>
            </a:prstGeom>
            <a:solidFill>
              <a:srgbClr val="0081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961B2C-2B8A-DE44-8991-E9DCE930C955}"/>
                </a:ext>
              </a:extLst>
            </p:cNvPr>
            <p:cNvSpPr txBox="1"/>
            <p:nvPr/>
          </p:nvSpPr>
          <p:spPr>
            <a:xfrm>
              <a:off x="3320143" y="4437404"/>
              <a:ext cx="29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2</a:t>
              </a:r>
              <a:endParaRPr lang="en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94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정의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416815"/>
            <a:ext cx="3023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데이터들을 커널 함수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(Kernel function)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를 이용하여 고차원 공간으로 사상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(mapping)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시킨 후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support vector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들로 이루어진 초평면을 이용하여 선형 분류하는 마진 기반 기계학습 모델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189B24F0-CF81-4BF7-83E0-E9EEFBB56EE7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2E257-0D97-4E94-AAFC-31C36E4E596B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E5F17-87A4-4DAC-BD42-020CCCDC50C9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9D43BF-3E77-4205-A62D-B5910E4FA1CE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5F850C4-F64F-4F9C-BC23-5BBF765B36AC}"/>
              </a:ext>
            </a:extLst>
          </p:cNvPr>
          <p:cNvSpPr txBox="1"/>
          <p:nvPr/>
        </p:nvSpPr>
        <p:spPr>
          <a:xfrm>
            <a:off x="1079366" y="715808"/>
            <a:ext cx="205722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커널 트릭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4C605E-45E3-4131-8DCD-5C5BABFAD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5" t="12146" r="22369" b="10437"/>
          <a:stretch/>
        </p:blipFill>
        <p:spPr>
          <a:xfrm>
            <a:off x="4993452" y="1855390"/>
            <a:ext cx="5703332" cy="3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커널 트릭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2784261" y="5757622"/>
            <a:ext cx="6442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https://www.quora.com/When-can-I-use-Linear-SVM-instead-of-RBF-polynomial-or-a-sigmoid-kernel</a:t>
            </a:r>
            <a:endParaRPr lang="en-KR" sz="1200" b="1" dirty="0">
              <a:solidFill>
                <a:schemeClr val="bg2">
                  <a:lumMod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098" name="Picture 2" descr="소스 이미지 보기">
            <a:extLst>
              <a:ext uri="{FF2B5EF4-FFF2-40B4-BE49-F238E27FC236}">
                <a16:creationId xmlns:a16="http://schemas.microsoft.com/office/drawing/2014/main" id="{1E380BAB-251B-4BD4-9E77-85EE7FDF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0" y="2326447"/>
            <a:ext cx="5237747" cy="29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DE7BB-226A-482B-876E-D529A041C922}"/>
              </a:ext>
            </a:extLst>
          </p:cNvPr>
          <p:cNvSpPr txBox="1"/>
          <p:nvPr/>
        </p:nvSpPr>
        <p:spPr>
          <a:xfrm>
            <a:off x="770817" y="1563795"/>
            <a:ext cx="8456309" cy="39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고차원 공간 내적 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매우 복잡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…  </a:t>
            </a: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현재 차원의 커널 함수로 대체 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( : Trick! )</a:t>
            </a:r>
            <a:endParaRPr lang="en-US" altLang="ko-KR" sz="15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436612-8C30-43D5-9638-7E35B37243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41" t="26199" r="9737" b="28569"/>
          <a:stretch/>
        </p:blipFill>
        <p:spPr>
          <a:xfrm>
            <a:off x="6557212" y="2240334"/>
            <a:ext cx="4672260" cy="31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케이크, 앉아있는이(가) 표시된 사진&#10;&#10;자동 생성된 설명">
            <a:extLst>
              <a:ext uri="{FF2B5EF4-FFF2-40B4-BE49-F238E27FC236}">
                <a16:creationId xmlns:a16="http://schemas.microsoft.com/office/drawing/2014/main" id="{977B2535-8BFE-479B-A57C-952C092C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8C537-7CB2-42C9-B42A-BEF57D55DE44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hlinkClick r:id="rId3"/>
              </a:rPr>
              <a:t>https://www.youtube.com/watch?v=3liCbRZPrZA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4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커널 트릭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2784261" y="5757622"/>
            <a:ext cx="6442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https://www.quora.com/When-can-I-use-Linear-SVM-instead-of-RBF-polynomial-or-a-sigmoid-kernel</a:t>
            </a:r>
            <a:endParaRPr lang="en-KR" sz="1200" b="1" dirty="0">
              <a:solidFill>
                <a:schemeClr val="bg2">
                  <a:lumMod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DE7BB-226A-482B-876E-D529A041C922}"/>
              </a:ext>
            </a:extLst>
          </p:cNvPr>
          <p:cNvSpPr txBox="1"/>
          <p:nvPr/>
        </p:nvSpPr>
        <p:spPr>
          <a:xfrm>
            <a:off x="770817" y="1563795"/>
            <a:ext cx="8456309" cy="39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XOR problem</a:t>
            </a: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에서 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Kernel Trick </a:t>
            </a:r>
            <a:r>
              <a:rPr lang="ko-KR" altLang="en-US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사용해보기</a:t>
            </a:r>
            <a:r>
              <a:rPr lang="en-US" altLang="ko-KR" sz="1500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2B259-1749-42C0-9BB0-C3BEC3E88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81" t="10125" r="4343" b="69423"/>
          <a:stretch/>
        </p:blipFill>
        <p:spPr>
          <a:xfrm>
            <a:off x="745295" y="3664857"/>
            <a:ext cx="5260400" cy="1487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922888-977D-4A29-9541-F40AB9C8B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81" t="59992" r="4343" b="6557"/>
          <a:stretch/>
        </p:blipFill>
        <p:spPr>
          <a:xfrm>
            <a:off x="6465941" y="2517846"/>
            <a:ext cx="4959303" cy="2294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4011FE-F1DD-4A0A-9509-C74A01A3E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56" t="21600" r="3684" b="61613"/>
          <a:stretch/>
        </p:blipFill>
        <p:spPr>
          <a:xfrm>
            <a:off x="705504" y="2288595"/>
            <a:ext cx="5323005" cy="1151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584A2D-B3A3-4BB9-9A57-AA9790CFC4A2}"/>
              </a:ext>
            </a:extLst>
          </p:cNvPr>
          <p:cNvSpPr/>
          <p:nvPr/>
        </p:nvSpPr>
        <p:spPr>
          <a:xfrm>
            <a:off x="705504" y="3275551"/>
            <a:ext cx="1406325" cy="157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406369-E797-4A19-951C-5A1EC2F3944F}"/>
              </a:ext>
            </a:extLst>
          </p:cNvPr>
          <p:cNvSpPr/>
          <p:nvPr/>
        </p:nvSpPr>
        <p:spPr>
          <a:xfrm>
            <a:off x="865161" y="2288585"/>
            <a:ext cx="140632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5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성능 비교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416815"/>
            <a:ext cx="3023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선형 분류 문제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DT = NN = SVM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비선형 분류 문제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NN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&gt;=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SVM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비선형 분류 문제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고차원에서의 선형 분류 문제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: SVM &gt;&gt;= DT, NN</a:t>
            </a:r>
          </a:p>
          <a:p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	(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속도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성능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sym typeface="Wingdings" panose="05000000000000000000" pitchFamily="2" charset="2"/>
              </a:rPr>
              <a:t>)</a:t>
            </a:r>
            <a:endParaRPr lang="en-US" altLang="ko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189B24F0-CF81-4BF7-83E0-E9EEFBB56EE7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2E257-0D97-4E94-AAFC-31C36E4E596B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E5F17-87A4-4DAC-BD42-020CCCDC50C9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SVM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9D43BF-3E77-4205-A62D-B5910E4FA1CE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D88025-7ED8-4990-A91E-E04C3B479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05" t="12145" r="3552" b="14544"/>
          <a:stretch/>
        </p:blipFill>
        <p:spPr>
          <a:xfrm>
            <a:off x="5543076" y="1491676"/>
            <a:ext cx="4604084" cy="42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8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BD036-5FE2-4774-9F3C-7A300F60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284"/>
            <a:ext cx="10515600" cy="1316497"/>
          </a:xfrm>
        </p:spPr>
        <p:txBody>
          <a:bodyPr/>
          <a:lstStyle/>
          <a:p>
            <a:pPr algn="ctr"/>
            <a:r>
              <a:rPr lang="en-US" altLang="ko-KR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SVM</a:t>
            </a:r>
            <a:r>
              <a:rPr lang="ko-KR" altLang="en-US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을 이용한 스팸 메일 분류기 구현</a:t>
            </a:r>
          </a:p>
        </p:txBody>
      </p:sp>
    </p:spTree>
    <p:extLst>
      <p:ext uri="{BB962C8B-B14F-4D97-AF65-F5344CB8AC3E}">
        <p14:creationId xmlns:p14="http://schemas.microsoft.com/office/powerpoint/2010/main" val="111620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6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6E710-1781-754C-A2F4-CB7AB23C7968}"/>
              </a:ext>
            </a:extLst>
          </p:cNvPr>
          <p:cNvGrpSpPr/>
          <p:nvPr/>
        </p:nvGrpSpPr>
        <p:grpSpPr>
          <a:xfrm>
            <a:off x="1089211" y="1706560"/>
            <a:ext cx="4436616" cy="1917732"/>
            <a:chOff x="880231" y="1963232"/>
            <a:chExt cx="2208959" cy="1917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28CD71-CD96-554A-831A-D97ACBCB0E73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4F4873-CD26-124D-9599-A7CA5297A957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92FEB4-E0F9-FF4D-9881-FAABA3ECCCB1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정리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나이브베이즈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모델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확률식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라플라스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스무딩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If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연속형</a:t>
              </a:r>
              <a:endParaRPr lang="en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1FD9BA-0D99-B04F-98B5-6C83E257C288}"/>
              </a:ext>
            </a:extLst>
          </p:cNvPr>
          <p:cNvGrpSpPr/>
          <p:nvPr/>
        </p:nvGrpSpPr>
        <p:grpSpPr>
          <a:xfrm>
            <a:off x="6177782" y="1706560"/>
            <a:ext cx="4973930" cy="1917732"/>
            <a:chOff x="3208629" y="1952520"/>
            <a:chExt cx="2222710" cy="1917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F8FCE-8E75-0940-9194-391CD7BE983E}"/>
                </a:ext>
              </a:extLst>
            </p:cNvPr>
            <p:cNvSpPr txBox="1"/>
            <p:nvPr/>
          </p:nvSpPr>
          <p:spPr>
            <a:xfrm>
              <a:off x="3208629" y="1952520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E52741-B096-6E4D-9D77-5C1586A27AB8}"/>
                </a:ext>
              </a:extLst>
            </p:cNvPr>
            <p:cNvSpPr txBox="1"/>
            <p:nvPr/>
          </p:nvSpPr>
          <p:spPr>
            <a:xfrm>
              <a:off x="3947819" y="2160774"/>
              <a:ext cx="148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Support Vector Machine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DAB3AF-E17A-5341-B61E-2FB2439748AE}"/>
                </a:ext>
              </a:extLst>
            </p:cNvPr>
            <p:cNvSpPr txBox="1"/>
            <p:nvPr/>
          </p:nvSpPr>
          <p:spPr>
            <a:xfrm>
              <a:off x="3947818" y="2526871"/>
              <a:ext cx="1483520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서포트 벡터 머신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목적 함수와 제약 조건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라그랑지안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커널 트릭</a:t>
              </a:r>
              <a:endParaRPr lang="en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5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F1F90-9431-CA45-AEC7-B6EEF0412956}"/>
              </a:ext>
            </a:extLst>
          </p:cNvPr>
          <p:cNvSpPr txBox="1"/>
          <p:nvPr/>
        </p:nvSpPr>
        <p:spPr>
          <a:xfrm>
            <a:off x="4068600" y="1493026"/>
            <a:ext cx="398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</a:t>
            </a:r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NaiveBayes</a:t>
            </a:r>
            <a:endParaRPr lang="en-KR" altLang="ko-KR" sz="4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8F0B5-14E0-604A-9921-B90247211EED}"/>
              </a:ext>
            </a:extLst>
          </p:cNvPr>
          <p:cNvGrpSpPr/>
          <p:nvPr/>
        </p:nvGrpSpPr>
        <p:grpSpPr>
          <a:xfrm>
            <a:off x="5172085" y="3762742"/>
            <a:ext cx="1941334" cy="454676"/>
            <a:chOff x="5415475" y="3813064"/>
            <a:chExt cx="1941334" cy="4546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D6700-AE4D-5E4A-9B55-2A195CC33022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정리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53E99-B3F2-DD4E-AF95-147546487B80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9F6393-0642-884A-83AB-DF919AEEA04E}"/>
              </a:ext>
            </a:extLst>
          </p:cNvPr>
          <p:cNvGrpSpPr/>
          <p:nvPr/>
        </p:nvGrpSpPr>
        <p:grpSpPr>
          <a:xfrm>
            <a:off x="5172085" y="4291157"/>
            <a:ext cx="3277076" cy="454676"/>
            <a:chOff x="5415475" y="3813064"/>
            <a:chExt cx="3277076" cy="454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74E0C-8469-4743-9399-8B763BFB59BF}"/>
                </a:ext>
              </a:extLst>
            </p:cNvPr>
            <p:cNvSpPr txBox="1"/>
            <p:nvPr/>
          </p:nvSpPr>
          <p:spPr>
            <a:xfrm>
              <a:off x="5575878" y="3813064"/>
              <a:ext cx="3116673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나이브베이즈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모델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확률식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93C2B-2E82-6647-8A8D-E67036A0A0A9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1F96A-07EE-3D48-A127-8E27D9D8736A}"/>
              </a:ext>
            </a:extLst>
          </p:cNvPr>
          <p:cNvGrpSpPr/>
          <p:nvPr/>
        </p:nvGrpSpPr>
        <p:grpSpPr>
          <a:xfrm>
            <a:off x="5172085" y="4819572"/>
            <a:ext cx="1941334" cy="454676"/>
            <a:chOff x="5415475" y="3813064"/>
            <a:chExt cx="1941334" cy="4546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EE3E7-0A7D-2C4E-9FE9-66E58BC08DC2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라플라스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스무딩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D7564E-A7CF-9A42-902D-92334F661CF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3DC9D32B-3251-4198-9632-C642D8D94030}"/>
              </a:ext>
            </a:extLst>
          </p:cNvPr>
          <p:cNvGrpSpPr/>
          <p:nvPr/>
        </p:nvGrpSpPr>
        <p:grpSpPr>
          <a:xfrm>
            <a:off x="5180107" y="5324896"/>
            <a:ext cx="1941334" cy="454676"/>
            <a:chOff x="5415475" y="3813064"/>
            <a:chExt cx="1941334" cy="454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ACD721-957F-4D80-9A44-A4E5EE278073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If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연속형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AC64645A-57E7-4BDF-B464-72EF3895F0D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1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B47223-66D4-3841-8FDE-9343D2BB9149}"/>
              </a:ext>
            </a:extLst>
          </p:cNvPr>
          <p:cNvGrpSpPr/>
          <p:nvPr/>
        </p:nvGrpSpPr>
        <p:grpSpPr>
          <a:xfrm>
            <a:off x="177294" y="224585"/>
            <a:ext cx="3063211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B67FA8-91AF-3140-B78A-BDC66F3FDCDA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C8D71-CFC6-B542-B8D2-0AB90C7509AC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196B7-17C1-EC4D-80D2-D27327E3CA8B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정리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2FC807-CF91-8447-AA11-3A2DAA560571}"/>
              </a:ext>
            </a:extLst>
          </p:cNvPr>
          <p:cNvSpPr/>
          <p:nvPr/>
        </p:nvSpPr>
        <p:spPr>
          <a:xfrm>
            <a:off x="3940935" y="1506828"/>
            <a:ext cx="7250806" cy="4456090"/>
          </a:xfrm>
          <a:prstGeom prst="roundRect">
            <a:avLst>
              <a:gd name="adj" fmla="val 181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9415E28F-9F82-AF4A-A874-C4F051184F70}"/>
              </a:ext>
            </a:extLst>
          </p:cNvPr>
          <p:cNvSpPr/>
          <p:nvPr/>
        </p:nvSpPr>
        <p:spPr>
          <a:xfrm rot="10800000">
            <a:off x="3601977" y="1969718"/>
            <a:ext cx="338958" cy="283779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2CB7D7-288E-4CF0-BB7B-0F8625E8CF07}"/>
              </a:ext>
            </a:extLst>
          </p:cNvPr>
          <p:cNvGrpSpPr/>
          <p:nvPr/>
        </p:nvGrpSpPr>
        <p:grpSpPr>
          <a:xfrm>
            <a:off x="4412151" y="1919032"/>
            <a:ext cx="4453349" cy="3033850"/>
            <a:chOff x="2217995" y="1258388"/>
            <a:chExt cx="6986966" cy="3587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8F62C808-5E61-49E5-8CE5-90D601F8460F}"/>
                    </a:ext>
                  </a:extLst>
                </p:cNvPr>
                <p:cNvSpPr/>
                <p:nvPr/>
              </p:nvSpPr>
              <p:spPr>
                <a:xfrm>
                  <a:off x="2264230" y="1258388"/>
                  <a:ext cx="6940731" cy="89698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E05957B-C505-4DA6-AFC5-50596FC5BB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230" y="1258388"/>
                  <a:ext cx="6940731" cy="89698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EDFB1A-8B82-4A2E-B6A2-FCD3CA804534}"/>
                    </a:ext>
                  </a:extLst>
                </p:cNvPr>
                <p:cNvSpPr/>
                <p:nvPr/>
              </p:nvSpPr>
              <p:spPr>
                <a:xfrm>
                  <a:off x="2264230" y="2603863"/>
                  <a:ext cx="6940731" cy="89698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23A98498-6F49-4B8D-947A-E275675EE3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230" y="2603863"/>
                  <a:ext cx="6940731" cy="89698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1E5AB4E0-200D-44F3-B069-0591B22DD5E9}"/>
                    </a:ext>
                  </a:extLst>
                </p:cNvPr>
                <p:cNvSpPr/>
                <p:nvPr/>
              </p:nvSpPr>
              <p:spPr>
                <a:xfrm>
                  <a:off x="2217995" y="3949338"/>
                  <a:ext cx="6940731" cy="89698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8397466E-0167-40B8-8591-2F348687E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95" y="3949338"/>
                  <a:ext cx="6940731" cy="896983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C703688D-D915-43E7-AFB9-30BE73424097}"/>
              </a:ext>
            </a:extLst>
          </p:cNvPr>
          <p:cNvSpPr/>
          <p:nvPr/>
        </p:nvSpPr>
        <p:spPr>
          <a:xfrm>
            <a:off x="7155351" y="4227078"/>
            <a:ext cx="555175" cy="301262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B8E4939-A8C1-4D17-A9DC-31E33B0C954C}"/>
              </a:ext>
            </a:extLst>
          </p:cNvPr>
          <p:cNvSpPr/>
          <p:nvPr/>
        </p:nvSpPr>
        <p:spPr>
          <a:xfrm>
            <a:off x="5527939" y="4395807"/>
            <a:ext cx="680357" cy="301262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BFB46D9-2D45-406A-A714-8C3C6F57EC50}"/>
              </a:ext>
            </a:extLst>
          </p:cNvPr>
          <p:cNvSpPr/>
          <p:nvPr/>
        </p:nvSpPr>
        <p:spPr>
          <a:xfrm>
            <a:off x="2149648" y="5344483"/>
            <a:ext cx="3216408" cy="50722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사후확률</a:t>
            </a:r>
            <a:r>
              <a:rPr lang="en-US" altLang="ko-KR" sz="1400" dirty="0">
                <a:latin typeface="+mj-ea"/>
                <a:ea typeface="+mj-ea"/>
              </a:rPr>
              <a:t>(Posterior Probability)  : </a:t>
            </a:r>
            <a:r>
              <a:rPr lang="ko-KR" altLang="en-US" sz="1400" dirty="0">
                <a:latin typeface="+mj-ea"/>
                <a:ea typeface="+mj-ea"/>
              </a:rPr>
              <a:t>이벤트 발생 후 확률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FC0ED8F-E84E-4490-A84E-0F879AC4334A}"/>
              </a:ext>
            </a:extLst>
          </p:cNvPr>
          <p:cNvSpPr/>
          <p:nvPr/>
        </p:nvSpPr>
        <p:spPr>
          <a:xfrm>
            <a:off x="6403077" y="5337047"/>
            <a:ext cx="2997377" cy="50722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사전확률</a:t>
            </a:r>
            <a:r>
              <a:rPr lang="en-US" altLang="ko-KR" sz="1400" dirty="0">
                <a:latin typeface="+mj-ea"/>
                <a:ea typeface="+mj-ea"/>
              </a:rPr>
              <a:t>(:Prior Probability)  : </a:t>
            </a:r>
            <a:r>
              <a:rPr lang="ko-KR" altLang="en-US" sz="1400" dirty="0">
                <a:latin typeface="+mj-ea"/>
                <a:ea typeface="+mj-ea"/>
              </a:rPr>
              <a:t>이벤트 발생 전 확률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744AE-B860-43A9-AD3F-4826014B5005}"/>
              </a:ext>
            </a:extLst>
          </p:cNvPr>
          <p:cNvCxnSpPr>
            <a:cxnSpLocks/>
          </p:cNvCxnSpPr>
          <p:nvPr/>
        </p:nvCxnSpPr>
        <p:spPr>
          <a:xfrm flipH="1" flipV="1">
            <a:off x="7669271" y="4513971"/>
            <a:ext cx="556329" cy="82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97ED320-AF4C-40DC-8C0D-FF109ECF2F7A}"/>
              </a:ext>
            </a:extLst>
          </p:cNvPr>
          <p:cNvCxnSpPr>
            <a:cxnSpLocks/>
          </p:cNvCxnSpPr>
          <p:nvPr/>
        </p:nvCxnSpPr>
        <p:spPr>
          <a:xfrm flipV="1">
            <a:off x="4236051" y="4647589"/>
            <a:ext cx="1251188" cy="69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C8BD11-2F46-4C4B-9BA7-427F9995BC1F}"/>
              </a:ext>
            </a:extLst>
          </p:cNvPr>
          <p:cNvGrpSpPr/>
          <p:nvPr/>
        </p:nvGrpSpPr>
        <p:grpSpPr>
          <a:xfrm>
            <a:off x="177294" y="224585"/>
            <a:ext cx="2728638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F85E6B-373E-0648-B975-AA5A0BD6598D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890CC-A8E3-8341-9FA1-F6EED8990672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DC6DE4-12F0-9E4A-BCDA-202CC884E8CD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7E3321-31FA-AA4B-BD32-65A9D4466E2C}"/>
              </a:ext>
            </a:extLst>
          </p:cNvPr>
          <p:cNvSpPr/>
          <p:nvPr/>
        </p:nvSpPr>
        <p:spPr>
          <a:xfrm>
            <a:off x="721479" y="1404469"/>
            <a:ext cx="2846395" cy="501805"/>
          </a:xfrm>
          <a:prstGeom prst="roundRect">
            <a:avLst>
              <a:gd name="adj" fmla="val 50000"/>
            </a:avLst>
          </a:prstGeom>
          <a:solidFill>
            <a:srgbClr val="035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93DBFD-067E-AB46-BB29-D9E162247787}"/>
              </a:ext>
            </a:extLst>
          </p:cNvPr>
          <p:cNvSpPr/>
          <p:nvPr/>
        </p:nvSpPr>
        <p:spPr>
          <a:xfrm>
            <a:off x="4219715" y="1404469"/>
            <a:ext cx="7250806" cy="4456090"/>
          </a:xfrm>
          <a:prstGeom prst="roundRect">
            <a:avLst>
              <a:gd name="adj" fmla="val 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E2C5C-C394-C644-9CF6-06D035F90569}"/>
              </a:ext>
            </a:extLst>
          </p:cNvPr>
          <p:cNvSpPr txBox="1"/>
          <p:nvPr/>
        </p:nvSpPr>
        <p:spPr>
          <a:xfrm>
            <a:off x="902733" y="1486058"/>
            <a:ext cx="24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가정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EFB93-D452-C548-A569-B3F765FC17AB}"/>
              </a:ext>
            </a:extLst>
          </p:cNvPr>
          <p:cNvSpPr txBox="1"/>
          <p:nvPr/>
        </p:nvSpPr>
        <p:spPr>
          <a:xfrm>
            <a:off x="737893" y="2208995"/>
            <a:ext cx="30514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모든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들의 중요도가 동일하고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서로 독립적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지도학습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확률의 원리를 사용해 분류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모든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classification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사용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Eg.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문서 분류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이상 탐지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의료 상태 진단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" name="Picture 2" descr="소스 이미지 보기">
            <a:extLst>
              <a:ext uri="{FF2B5EF4-FFF2-40B4-BE49-F238E27FC236}">
                <a16:creationId xmlns:a16="http://schemas.microsoft.com/office/drawing/2014/main" id="{4613A761-6A57-4CFA-8736-EEB658CF1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" b="4950"/>
          <a:stretch/>
        </p:blipFill>
        <p:spPr bwMode="auto">
          <a:xfrm>
            <a:off x="4620130" y="1899125"/>
            <a:ext cx="6561220" cy="350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4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나이브베이즈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모델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확률식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2784261" y="5757622"/>
            <a:ext cx="644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P(x)</a:t>
            </a:r>
            <a:r>
              <a:rPr lang="ko-KR" alt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는 상수로 가정</a:t>
            </a:r>
            <a:endParaRPr lang="en-KR" sz="16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2E9A8-08CB-4F61-8418-B4AAE9D3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0" y="2569996"/>
            <a:ext cx="41814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1E2317-29A7-43B4-A310-D3B052B9A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95" t="16374" r="25527" b="71228"/>
          <a:stretch/>
        </p:blipFill>
        <p:spPr>
          <a:xfrm>
            <a:off x="6288508" y="3485899"/>
            <a:ext cx="4593752" cy="850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114F84-266B-4787-9CC2-0DC1BE8EF898}"/>
                  </a:ext>
                </a:extLst>
              </p:cNvPr>
              <p:cNvSpPr txBox="1"/>
              <p:nvPr/>
            </p:nvSpPr>
            <p:spPr>
              <a:xfrm>
                <a:off x="6276814" y="2820242"/>
                <a:ext cx="4181475" cy="3792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anumSquare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anumSquare" panose="020B0600000101010101" pitchFamily="34" charset="-127"/>
                      </a:rPr>
                      <m:t>,… ,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anumSquare" panose="020B0600000101010101" pitchFamily="34" charset="-127"/>
                          </a:rPr>
                          <m:t>𝑛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NanumSquare" panose="020B0600000101010101" pitchFamily="34" charset="-127"/>
                      </a:rPr>
                      <m:t>이</m:t>
                    </m:r>
                  </m:oMath>
                </a14:m>
                <a:r>
                  <a:rPr lang="ko-KR" altLang="en-US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클래스 레이블 </a:t>
                </a:r>
                <a:r>
                  <a:rPr lang="en-US" altLang="ko-KR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H</a:t>
                </a:r>
                <a:r>
                  <a:rPr lang="ko-KR" altLang="en-US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가 될 확률</a:t>
                </a:r>
                <a:endPara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114F84-266B-4787-9CC2-0DC1BE8EF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14" y="2820242"/>
                <a:ext cx="4181475" cy="379206"/>
              </a:xfrm>
              <a:prstGeom prst="rect">
                <a:avLst/>
              </a:prstGeom>
              <a:blipFill>
                <a:blip r:embed="rId5"/>
                <a:stretch>
                  <a:fillRect l="-437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D027A080-828E-44DA-A4DA-6EC6A5CA294D}"/>
              </a:ext>
            </a:extLst>
          </p:cNvPr>
          <p:cNvSpPr/>
          <p:nvPr/>
        </p:nvSpPr>
        <p:spPr>
          <a:xfrm>
            <a:off x="8500208" y="3760384"/>
            <a:ext cx="342187" cy="301262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B029DC-98D8-4E4D-8944-35BBDB1F6D60}"/>
              </a:ext>
            </a:extLst>
          </p:cNvPr>
          <p:cNvSpPr/>
          <p:nvPr/>
        </p:nvSpPr>
        <p:spPr>
          <a:xfrm>
            <a:off x="6331529" y="4701305"/>
            <a:ext cx="1718401" cy="50722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for </a:t>
            </a:r>
            <a:r>
              <a:rPr lang="ko-KR" altLang="en-US" sz="1400" dirty="0">
                <a:latin typeface="+mj-ea"/>
                <a:ea typeface="+mj-ea"/>
              </a:rPr>
              <a:t>정규화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69A583F-DEC9-436E-B078-DA23CD177068}"/>
              </a:ext>
            </a:extLst>
          </p:cNvPr>
          <p:cNvCxnSpPr>
            <a:cxnSpLocks/>
          </p:cNvCxnSpPr>
          <p:nvPr/>
        </p:nvCxnSpPr>
        <p:spPr>
          <a:xfrm flipV="1">
            <a:off x="7960293" y="4004411"/>
            <a:ext cx="668458" cy="69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01338"/>
            <a:ext cx="4474917" cy="948236"/>
            <a:chOff x="880231" y="1963232"/>
            <a:chExt cx="3226976" cy="9482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250153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나이브베이즈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모델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확률식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예제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4038984" y="5743602"/>
            <a:ext cx="366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Remember </a:t>
            </a:r>
            <a:r>
              <a:rPr lang="ko-KR" alt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독립 가정</a:t>
            </a:r>
            <a:r>
              <a:rPr lang="en-US" altLang="ko-KR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!!</a:t>
            </a:r>
            <a:endParaRPr lang="en-KR" sz="16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114F25-E79F-4D55-A60C-728FC6B09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5" t="22593" r="9619" b="13559"/>
          <a:stretch/>
        </p:blipFill>
        <p:spPr>
          <a:xfrm>
            <a:off x="622168" y="2329272"/>
            <a:ext cx="6516387" cy="2900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4A362-9638-4C06-AFAB-AC5256D3CCD3}"/>
              </a:ext>
            </a:extLst>
          </p:cNvPr>
          <p:cNvSpPr txBox="1"/>
          <p:nvPr/>
        </p:nvSpPr>
        <p:spPr>
          <a:xfrm>
            <a:off x="712222" y="1607944"/>
            <a:ext cx="538377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‘Viagra’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‘Unsubscribe’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포함된 새로운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email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spam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인가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6AA489-65CB-4B54-8997-71A629C51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9" t="26951" r="41449" b="56818"/>
          <a:stretch/>
        </p:blipFill>
        <p:spPr>
          <a:xfrm>
            <a:off x="7512629" y="2453047"/>
            <a:ext cx="3439390" cy="7822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48D08D-797D-4748-AA3A-656BA745F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8" t="66106" r="58186" b="21532"/>
          <a:stretch/>
        </p:blipFill>
        <p:spPr>
          <a:xfrm>
            <a:off x="7523020" y="4218711"/>
            <a:ext cx="2005444" cy="595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8E730F-2C3F-42E9-AA26-ACB3A41AEE16}"/>
              </a:ext>
            </a:extLst>
          </p:cNvPr>
          <p:cNvSpPr txBox="1"/>
          <p:nvPr/>
        </p:nvSpPr>
        <p:spPr>
          <a:xfrm>
            <a:off x="7410894" y="3234003"/>
            <a:ext cx="4039887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새로운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email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ham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보다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6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배는 더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spam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가까움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45686-5F0D-489C-80E8-754D457C9EB1}"/>
              </a:ext>
            </a:extLst>
          </p:cNvPr>
          <p:cNvSpPr txBox="1"/>
          <p:nvPr/>
        </p:nvSpPr>
        <p:spPr>
          <a:xfrm>
            <a:off x="7452458" y="3763938"/>
            <a:ext cx="4039887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spam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될 확률 값을 얻는 방법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6ACEF-05FE-4404-A258-EC8DE4B56144}"/>
              </a:ext>
            </a:extLst>
          </p:cNvPr>
          <p:cNvSpPr txBox="1"/>
          <p:nvPr/>
        </p:nvSpPr>
        <p:spPr>
          <a:xfrm>
            <a:off x="7462848" y="4861212"/>
            <a:ext cx="4039887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새로운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email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spam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확률은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85.7%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11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F06096-FAB5-AE4D-AAAE-7DCC5D8FEDBC}"/>
              </a:ext>
            </a:extLst>
          </p:cNvPr>
          <p:cNvGrpSpPr/>
          <p:nvPr/>
        </p:nvGrpSpPr>
        <p:grpSpPr>
          <a:xfrm>
            <a:off x="177294" y="224585"/>
            <a:ext cx="3063211" cy="958752"/>
            <a:chOff x="880231" y="1963232"/>
            <a:chExt cx="2208959" cy="9587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C513A-0D4B-9C46-AA56-C19929F0743E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9D7A-5E4A-3341-BD4F-ECCC1B754771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NaiveBayes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26C56-DB3F-6B42-94A9-CE7A4F90958B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라플라스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스무딩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90021-A498-A947-B5D5-1A29F98D9FC3}"/>
              </a:ext>
            </a:extLst>
          </p:cNvPr>
          <p:cNvSpPr txBox="1"/>
          <p:nvPr/>
        </p:nvSpPr>
        <p:spPr>
          <a:xfrm>
            <a:off x="3268133" y="5744584"/>
            <a:ext cx="56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Sparce data problem </a:t>
            </a:r>
            <a:r>
              <a:rPr lang="en-US" sz="16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anose="05000000000000000000" pitchFamily="2" charset="2"/>
              </a:rPr>
              <a:t>   </a:t>
            </a:r>
            <a:r>
              <a:rPr lang="en-US" sz="1600" b="1" dirty="0" err="1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anose="05000000000000000000" pitchFamily="2" charset="2"/>
              </a:rPr>
              <a:t>laplace</a:t>
            </a:r>
            <a:r>
              <a:rPr lang="en-US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anose="05000000000000000000" pitchFamily="2" charset="2"/>
              </a:rPr>
              <a:t> smoothing</a:t>
            </a:r>
            <a:endParaRPr lang="en-KR" sz="1600" b="1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90027-36C4-4582-A59F-4BEA9353C81D}"/>
              </a:ext>
            </a:extLst>
          </p:cNvPr>
          <p:cNvSpPr txBox="1"/>
          <p:nvPr/>
        </p:nvSpPr>
        <p:spPr>
          <a:xfrm>
            <a:off x="7256701" y="4181501"/>
            <a:ext cx="431313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Sparce</a:t>
            </a:r>
            <a:r>
              <a:rPr lang="ko-KR" altLang="en-US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data</a:t>
            </a:r>
            <a:r>
              <a:rPr lang="ko-KR" altLang="en-US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problem</a:t>
            </a:r>
            <a:endParaRPr lang="en-KR" sz="1600" b="1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B27F2F-A68E-4C37-8547-0E5B476A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3" t="27879" r="8892" b="11313"/>
          <a:stretch/>
        </p:blipFill>
        <p:spPr>
          <a:xfrm>
            <a:off x="589882" y="2352702"/>
            <a:ext cx="6570628" cy="2835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0250E3-B458-424C-AB96-8A6BE8C789AA}"/>
              </a:ext>
            </a:extLst>
          </p:cNvPr>
          <p:cNvSpPr txBox="1"/>
          <p:nvPr/>
        </p:nvSpPr>
        <p:spPr>
          <a:xfrm>
            <a:off x="712221" y="1607944"/>
            <a:ext cx="643672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‘Viagra’, ‘Money’,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‘Groceries’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‘Unsubscribe’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포함된 새로운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email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spam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인가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63476E-1975-45AC-9252-26791F573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3" t="23447" r="42131" b="56868"/>
          <a:stretch/>
        </p:blipFill>
        <p:spPr>
          <a:xfrm>
            <a:off x="7443739" y="2436718"/>
            <a:ext cx="3814922" cy="10094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07D833-7F37-4029-865C-3E9430AFECE2}"/>
              </a:ext>
            </a:extLst>
          </p:cNvPr>
          <p:cNvSpPr txBox="1"/>
          <p:nvPr/>
        </p:nvSpPr>
        <p:spPr>
          <a:xfrm>
            <a:off x="7259780" y="3567845"/>
            <a:ext cx="4201394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위의 네 단어가 포함된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email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ham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일 확률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= 100%?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83160-BCAC-46D2-A035-E89BF6996110}"/>
              </a:ext>
            </a:extLst>
          </p:cNvPr>
          <p:cNvSpPr txBox="1"/>
          <p:nvPr/>
        </p:nvSpPr>
        <p:spPr>
          <a:xfrm>
            <a:off x="7256315" y="4655724"/>
            <a:ext cx="420139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나이브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3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베이즈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확률 곱에서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있으므로 전체 확률이 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r>
              <a:rPr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됨</a:t>
            </a:r>
            <a:r>
              <a:rPr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4E3BF19-86EA-43E8-B4C3-9BD103C0315C}"/>
              </a:ext>
            </a:extLst>
          </p:cNvPr>
          <p:cNvSpPr/>
          <p:nvPr/>
        </p:nvSpPr>
        <p:spPr>
          <a:xfrm>
            <a:off x="3990109" y="2759642"/>
            <a:ext cx="529935" cy="301262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C5A151-9BAC-442A-BE47-4F67F88E25CD}"/>
              </a:ext>
            </a:extLst>
          </p:cNvPr>
          <p:cNvSpPr/>
          <p:nvPr/>
        </p:nvSpPr>
        <p:spPr>
          <a:xfrm>
            <a:off x="3361650" y="3744720"/>
            <a:ext cx="529935" cy="515384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867</Words>
  <Application>Microsoft Office PowerPoint</Application>
  <PresentationFormat>와이드스크린</PresentationFormat>
  <Paragraphs>204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NanumSquare</vt:lpstr>
      <vt:lpstr>NanumSquare ExtraBold</vt:lpstr>
      <vt:lpstr>맑은 고딕</vt:lpstr>
      <vt:lpstr>빙그레체Ⅱ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Naïve Bayes 분류기를 이용한 감성 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SVM을 이용한 스팸 메일 분류기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방명주</dc:creator>
  <cp:lastModifiedBy>방명주</cp:lastModifiedBy>
  <cp:revision>5</cp:revision>
  <dcterms:created xsi:type="dcterms:W3CDTF">2020-09-29T05:57:40Z</dcterms:created>
  <dcterms:modified xsi:type="dcterms:W3CDTF">2020-09-29T06:44:34Z</dcterms:modified>
</cp:coreProperties>
</file>